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tags/tag13.xml" ContentType="application/vnd.openxmlformats-officedocument.presentationml.tags+xml"/>
  <Override PartName="/ppt/charts/chart4.xml" ContentType="application/vnd.openxmlformats-officedocument.drawingml.char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tags/tag11.xml" ContentType="application/vnd.openxmlformats-officedocument.presentationml.tags+xml"/>
  <Override PartName="/ppt/charts/chart2.xml" ContentType="application/vnd.openxmlformats-officedocument.drawingml.char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ags/tag9.xml" ContentType="application/vnd.openxmlformats-officedocument.presentationml.tags+xml"/>
  <Override PartName="/ppt/slides/slide48.xml" ContentType="application/vnd.openxmlformats-officedocument.presentationml.slide+xml"/>
  <Override PartName="/ppt/slideLayouts/slideLayout58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5" r:id="rId5"/>
    <p:sldMasterId id="2147483707" r:id="rId6"/>
  </p:sldMasterIdLst>
  <p:notesMasterIdLst>
    <p:notesMasterId r:id="rId98"/>
  </p:notesMasterIdLst>
  <p:sldIdLst>
    <p:sldId id="256" r:id="rId7"/>
    <p:sldId id="258" r:id="rId8"/>
    <p:sldId id="259" r:id="rId9"/>
    <p:sldId id="257" r:id="rId10"/>
    <p:sldId id="260" r:id="rId11"/>
    <p:sldId id="264" r:id="rId12"/>
    <p:sldId id="340" r:id="rId13"/>
    <p:sldId id="263" r:id="rId14"/>
    <p:sldId id="261" r:id="rId15"/>
    <p:sldId id="262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  <p:sldId id="280" r:id="rId33"/>
    <p:sldId id="312" r:id="rId34"/>
    <p:sldId id="313" r:id="rId35"/>
    <p:sldId id="314" r:id="rId36"/>
    <p:sldId id="284" r:id="rId37"/>
    <p:sldId id="285" r:id="rId38"/>
    <p:sldId id="315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6" r:id="rId48"/>
    <p:sldId id="287" r:id="rId49"/>
    <p:sldId id="299" r:id="rId50"/>
    <p:sldId id="318" r:id="rId51"/>
    <p:sldId id="300" r:id="rId52"/>
    <p:sldId id="301" r:id="rId53"/>
    <p:sldId id="302" r:id="rId54"/>
    <p:sldId id="335" r:id="rId55"/>
    <p:sldId id="337" r:id="rId56"/>
    <p:sldId id="303" r:id="rId57"/>
    <p:sldId id="357" r:id="rId58"/>
    <p:sldId id="307" r:id="rId59"/>
    <p:sldId id="319" r:id="rId60"/>
    <p:sldId id="304" r:id="rId61"/>
    <p:sldId id="342" r:id="rId62"/>
    <p:sldId id="305" r:id="rId63"/>
    <p:sldId id="306" r:id="rId64"/>
    <p:sldId id="308" r:id="rId65"/>
    <p:sldId id="320" r:id="rId66"/>
    <p:sldId id="321" r:id="rId67"/>
    <p:sldId id="322" r:id="rId68"/>
    <p:sldId id="323" r:id="rId69"/>
    <p:sldId id="345" r:id="rId70"/>
    <p:sldId id="343" r:id="rId71"/>
    <p:sldId id="344" r:id="rId72"/>
    <p:sldId id="310" r:id="rId73"/>
    <p:sldId id="311" r:id="rId74"/>
    <p:sldId id="346" r:id="rId75"/>
    <p:sldId id="324" r:id="rId76"/>
    <p:sldId id="325" r:id="rId77"/>
    <p:sldId id="326" r:id="rId78"/>
    <p:sldId id="327" r:id="rId79"/>
    <p:sldId id="332" r:id="rId80"/>
    <p:sldId id="351" r:id="rId81"/>
    <p:sldId id="328" r:id="rId82"/>
    <p:sldId id="329" r:id="rId83"/>
    <p:sldId id="331" r:id="rId84"/>
    <p:sldId id="347" r:id="rId85"/>
    <p:sldId id="348" r:id="rId86"/>
    <p:sldId id="349" r:id="rId87"/>
    <p:sldId id="356" r:id="rId88"/>
    <p:sldId id="333" r:id="rId89"/>
    <p:sldId id="338" r:id="rId90"/>
    <p:sldId id="339" r:id="rId91"/>
    <p:sldId id="352" r:id="rId92"/>
    <p:sldId id="350" r:id="rId93"/>
    <p:sldId id="353" r:id="rId94"/>
    <p:sldId id="354" r:id="rId95"/>
    <p:sldId id="355" r:id="rId96"/>
    <p:sldId id="341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108"/>
    </p:cViewPr>
  </p:notesTextViewPr>
  <p:sorterViewPr>
    <p:cViewPr>
      <p:scale>
        <a:sx n="66" d="100"/>
        <a:sy n="66" d="100"/>
      </p:scale>
      <p:origin x="0" y="269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scatterChart>
        <c:scatterStyle val="lineMarker"/>
        <c:ser>
          <c:idx val="0"/>
          <c:order val="0"/>
          <c:tx>
            <c:v>Runtime</c:v>
          </c:tx>
          <c:spPr>
            <a:ln w="57150"/>
          </c:spPr>
          <c:marker>
            <c:symbol val="none"/>
          </c:marker>
          <c:errBars>
            <c:errDir val="x"/>
            <c:errBarType val="both"/>
            <c:errValType val="fixedVal"/>
            <c:val val="1"/>
          </c:errBars>
          <c:errBars>
            <c:errDir val="y"/>
            <c:errBarType val="both"/>
            <c:errValType val="cust"/>
            <c:plus>
              <c:numRef>
                <c:f>Sheet1!$C:$C</c:f>
                <c:numCache>
                  <c:formatCode>General</c:formatCode>
                  <c:ptCount val="1048576"/>
                  <c:pt idx="0">
                    <c:v>0.9959011879093389</c:v>
                  </c:pt>
                  <c:pt idx="1">
                    <c:v>1.2303986022387698</c:v>
                  </c:pt>
                  <c:pt idx="2">
                    <c:v>1.2587766733647399</c:v>
                  </c:pt>
                  <c:pt idx="3">
                    <c:v>1.2861563639616922</c:v>
                  </c:pt>
                  <c:pt idx="4">
                    <c:v>1.27784392294955</c:v>
                  </c:pt>
                  <c:pt idx="5">
                    <c:v>1.2522265807875399</c:v>
                  </c:pt>
                  <c:pt idx="6">
                    <c:v>1.2632643204827299</c:v>
                  </c:pt>
                  <c:pt idx="7">
                    <c:v>1.2596937272076167</c:v>
                  </c:pt>
                  <c:pt idx="8">
                    <c:v>1.2910648529897089</c:v>
                  </c:pt>
                  <c:pt idx="9">
                    <c:v>1.2553169588770099</c:v>
                  </c:pt>
                  <c:pt idx="10">
                    <c:v>1.2515994791973388</c:v>
                  </c:pt>
                  <c:pt idx="11">
                    <c:v>1.2740524619681244</c:v>
                  </c:pt>
                  <c:pt idx="12">
                    <c:v>1.2851380995126398</c:v>
                  </c:pt>
                  <c:pt idx="13">
                    <c:v>1.2896747340514498</c:v>
                  </c:pt>
                  <c:pt idx="14">
                    <c:v>1.2692328838938201</c:v>
                  </c:pt>
                  <c:pt idx="15">
                    <c:v>1.2868981078345398</c:v>
                  </c:pt>
                  <c:pt idx="16">
                    <c:v>1.27851099578226</c:v>
                  </c:pt>
                  <c:pt idx="17">
                    <c:v>1.2880298195080899</c:v>
                  </c:pt>
                  <c:pt idx="18">
                    <c:v>1.2406069820696388</c:v>
                  </c:pt>
                  <c:pt idx="19">
                    <c:v>1.2856893279699588</c:v>
                  </c:pt>
                  <c:pt idx="20">
                    <c:v>1.29205415944849</c:v>
                  </c:pt>
                  <c:pt idx="21">
                    <c:v>1.28868000685409</c:v>
                  </c:pt>
                  <c:pt idx="22">
                    <c:v>1.2504092095225599</c:v>
                  </c:pt>
                  <c:pt idx="23">
                    <c:v>1.2748393549945198</c:v>
                  </c:pt>
                  <c:pt idx="24">
                    <c:v>1.2838004714140299</c:v>
                  </c:pt>
                  <c:pt idx="25">
                    <c:v>1.2534336306416798</c:v>
                  </c:pt>
                  <c:pt idx="26">
                    <c:v>1.2670975200385701</c:v>
                  </c:pt>
                  <c:pt idx="27">
                    <c:v>1.2784721433985122</c:v>
                  </c:pt>
                  <c:pt idx="28">
                    <c:v>1.2861365358926899</c:v>
                  </c:pt>
                  <c:pt idx="29">
                    <c:v>1.26820987952227</c:v>
                  </c:pt>
                  <c:pt idx="30">
                    <c:v>1.2711495698494899</c:v>
                  </c:pt>
                  <c:pt idx="31">
                    <c:v>1.3237782027588998</c:v>
                  </c:pt>
                  <c:pt idx="32">
                    <c:v>1.29611599039096</c:v>
                  </c:pt>
                  <c:pt idx="33">
                    <c:v>1.29453292504744</c:v>
                  </c:pt>
                  <c:pt idx="34">
                    <c:v>1.2670155420188001</c:v>
                  </c:pt>
                  <c:pt idx="35">
                    <c:v>1.2805293079983988</c:v>
                  </c:pt>
                  <c:pt idx="36">
                    <c:v>1.2888563760532701</c:v>
                  </c:pt>
                  <c:pt idx="37">
                    <c:v>1.2933697242291788</c:v>
                  </c:pt>
                  <c:pt idx="38">
                    <c:v>1.2765134970306498</c:v>
                  </c:pt>
                  <c:pt idx="39">
                    <c:v>1.27955862428758</c:v>
                  </c:pt>
                  <c:pt idx="40">
                    <c:v>1.2794112676410099</c:v>
                  </c:pt>
                  <c:pt idx="41">
                    <c:v>1.29263523753571</c:v>
                  </c:pt>
                  <c:pt idx="42">
                    <c:v>1.2781377844087223</c:v>
                  </c:pt>
                  <c:pt idx="43">
                    <c:v>1.2860179639401923</c:v>
                  </c:pt>
                  <c:pt idx="44">
                    <c:v>1.279367907191</c:v>
                  </c:pt>
                  <c:pt idx="45">
                    <c:v>1.2726487139493099</c:v>
                  </c:pt>
                  <c:pt idx="46">
                    <c:v>1.2956632274636288</c:v>
                  </c:pt>
                  <c:pt idx="47">
                    <c:v>1.2965998879650698</c:v>
                  </c:pt>
                  <c:pt idx="48">
                    <c:v>1.2695489529361899</c:v>
                  </c:pt>
                  <c:pt idx="49">
                    <c:v>1.2719529385875301</c:v>
                  </c:pt>
                </c:numCache>
              </c:numRef>
            </c:plus>
            <c:minus>
              <c:numRef>
                <c:f>Sheet1!$C:$C</c:f>
                <c:numCache>
                  <c:formatCode>General</c:formatCode>
                  <c:ptCount val="1048576"/>
                  <c:pt idx="0">
                    <c:v>0.9959011879093389</c:v>
                  </c:pt>
                  <c:pt idx="1">
                    <c:v>1.2303986022387698</c:v>
                  </c:pt>
                  <c:pt idx="2">
                    <c:v>1.2587766733647399</c:v>
                  </c:pt>
                  <c:pt idx="3">
                    <c:v>1.2861563639616922</c:v>
                  </c:pt>
                  <c:pt idx="4">
                    <c:v>1.27784392294955</c:v>
                  </c:pt>
                  <c:pt idx="5">
                    <c:v>1.2522265807875399</c:v>
                  </c:pt>
                  <c:pt idx="6">
                    <c:v>1.2632643204827299</c:v>
                  </c:pt>
                  <c:pt idx="7">
                    <c:v>1.2596937272076167</c:v>
                  </c:pt>
                  <c:pt idx="8">
                    <c:v>1.2910648529897089</c:v>
                  </c:pt>
                  <c:pt idx="9">
                    <c:v>1.2553169588770099</c:v>
                  </c:pt>
                  <c:pt idx="10">
                    <c:v>1.2515994791973388</c:v>
                  </c:pt>
                  <c:pt idx="11">
                    <c:v>1.2740524619681244</c:v>
                  </c:pt>
                  <c:pt idx="12">
                    <c:v>1.2851380995126398</c:v>
                  </c:pt>
                  <c:pt idx="13">
                    <c:v>1.2896747340514498</c:v>
                  </c:pt>
                  <c:pt idx="14">
                    <c:v>1.2692328838938201</c:v>
                  </c:pt>
                  <c:pt idx="15">
                    <c:v>1.2868981078345398</c:v>
                  </c:pt>
                  <c:pt idx="16">
                    <c:v>1.27851099578226</c:v>
                  </c:pt>
                  <c:pt idx="17">
                    <c:v>1.2880298195080899</c:v>
                  </c:pt>
                  <c:pt idx="18">
                    <c:v>1.2406069820696388</c:v>
                  </c:pt>
                  <c:pt idx="19">
                    <c:v>1.2856893279699588</c:v>
                  </c:pt>
                  <c:pt idx="20">
                    <c:v>1.29205415944849</c:v>
                  </c:pt>
                  <c:pt idx="21">
                    <c:v>1.28868000685409</c:v>
                  </c:pt>
                  <c:pt idx="22">
                    <c:v>1.2504092095225599</c:v>
                  </c:pt>
                  <c:pt idx="23">
                    <c:v>1.2748393549945198</c:v>
                  </c:pt>
                  <c:pt idx="24">
                    <c:v>1.2838004714140299</c:v>
                  </c:pt>
                  <c:pt idx="25">
                    <c:v>1.2534336306416798</c:v>
                  </c:pt>
                  <c:pt idx="26">
                    <c:v>1.2670975200385701</c:v>
                  </c:pt>
                  <c:pt idx="27">
                    <c:v>1.2784721433985122</c:v>
                  </c:pt>
                  <c:pt idx="28">
                    <c:v>1.2861365358926899</c:v>
                  </c:pt>
                  <c:pt idx="29">
                    <c:v>1.26820987952227</c:v>
                  </c:pt>
                  <c:pt idx="30">
                    <c:v>1.2711495698494899</c:v>
                  </c:pt>
                  <c:pt idx="31">
                    <c:v>1.3237782027588998</c:v>
                  </c:pt>
                  <c:pt idx="32">
                    <c:v>1.29611599039096</c:v>
                  </c:pt>
                  <c:pt idx="33">
                    <c:v>1.29453292504744</c:v>
                  </c:pt>
                  <c:pt idx="34">
                    <c:v>1.2670155420188001</c:v>
                  </c:pt>
                  <c:pt idx="35">
                    <c:v>1.2805293079983988</c:v>
                  </c:pt>
                  <c:pt idx="36">
                    <c:v>1.2888563760532701</c:v>
                  </c:pt>
                  <c:pt idx="37">
                    <c:v>1.2933697242291788</c:v>
                  </c:pt>
                  <c:pt idx="38">
                    <c:v>1.2765134970306498</c:v>
                  </c:pt>
                  <c:pt idx="39">
                    <c:v>1.27955862428758</c:v>
                  </c:pt>
                  <c:pt idx="40">
                    <c:v>1.2794112676410099</c:v>
                  </c:pt>
                  <c:pt idx="41">
                    <c:v>1.29263523753571</c:v>
                  </c:pt>
                  <c:pt idx="42">
                    <c:v>1.2781377844087223</c:v>
                  </c:pt>
                  <c:pt idx="43">
                    <c:v>1.2860179639401923</c:v>
                  </c:pt>
                  <c:pt idx="44">
                    <c:v>1.279367907191</c:v>
                  </c:pt>
                  <c:pt idx="45">
                    <c:v>1.2726487139493099</c:v>
                  </c:pt>
                  <c:pt idx="46">
                    <c:v>1.2956632274636288</c:v>
                  </c:pt>
                  <c:pt idx="47">
                    <c:v>1.2965998879650698</c:v>
                  </c:pt>
                  <c:pt idx="48">
                    <c:v>1.2695489529361899</c:v>
                  </c:pt>
                  <c:pt idx="49">
                    <c:v>1.2719529385875301</c:v>
                  </c:pt>
                </c:numCache>
              </c:numRef>
            </c:minus>
          </c:errBars>
          <c:xVal>
            <c:numRef>
              <c:f>Sheet1!$A$1:$A$50</c:f>
              <c:numCache>
                <c:formatCode>General</c:formatCode>
                <c:ptCount val="50"/>
                <c:pt idx="0">
                  <c:v>1</c:v>
                </c:pt>
                <c:pt idx="1">
                  <c:v>11</c:v>
                </c:pt>
                <c:pt idx="2">
                  <c:v>21</c:v>
                </c:pt>
                <c:pt idx="3">
                  <c:v>31</c:v>
                </c:pt>
                <c:pt idx="4">
                  <c:v>41</c:v>
                </c:pt>
                <c:pt idx="5">
                  <c:v>51</c:v>
                </c:pt>
                <c:pt idx="6">
                  <c:v>61</c:v>
                </c:pt>
                <c:pt idx="7">
                  <c:v>71</c:v>
                </c:pt>
                <c:pt idx="8">
                  <c:v>81</c:v>
                </c:pt>
                <c:pt idx="9">
                  <c:v>91</c:v>
                </c:pt>
                <c:pt idx="10">
                  <c:v>101</c:v>
                </c:pt>
                <c:pt idx="11">
                  <c:v>111</c:v>
                </c:pt>
                <c:pt idx="12">
                  <c:v>121</c:v>
                </c:pt>
                <c:pt idx="13">
                  <c:v>131</c:v>
                </c:pt>
                <c:pt idx="14">
                  <c:v>141</c:v>
                </c:pt>
                <c:pt idx="15">
                  <c:v>151</c:v>
                </c:pt>
                <c:pt idx="16">
                  <c:v>161</c:v>
                </c:pt>
                <c:pt idx="17">
                  <c:v>171</c:v>
                </c:pt>
                <c:pt idx="18">
                  <c:v>181</c:v>
                </c:pt>
                <c:pt idx="19">
                  <c:v>191</c:v>
                </c:pt>
                <c:pt idx="20">
                  <c:v>201</c:v>
                </c:pt>
                <c:pt idx="21">
                  <c:v>211</c:v>
                </c:pt>
                <c:pt idx="22">
                  <c:v>221</c:v>
                </c:pt>
                <c:pt idx="23">
                  <c:v>231</c:v>
                </c:pt>
                <c:pt idx="24">
                  <c:v>241</c:v>
                </c:pt>
                <c:pt idx="25">
                  <c:v>251</c:v>
                </c:pt>
                <c:pt idx="26">
                  <c:v>261</c:v>
                </c:pt>
                <c:pt idx="27">
                  <c:v>271</c:v>
                </c:pt>
                <c:pt idx="28">
                  <c:v>281</c:v>
                </c:pt>
                <c:pt idx="29">
                  <c:v>291</c:v>
                </c:pt>
                <c:pt idx="30">
                  <c:v>301</c:v>
                </c:pt>
                <c:pt idx="31">
                  <c:v>311</c:v>
                </c:pt>
                <c:pt idx="32">
                  <c:v>321</c:v>
                </c:pt>
                <c:pt idx="33">
                  <c:v>331</c:v>
                </c:pt>
                <c:pt idx="34">
                  <c:v>341</c:v>
                </c:pt>
                <c:pt idx="35">
                  <c:v>351</c:v>
                </c:pt>
                <c:pt idx="36">
                  <c:v>361</c:v>
                </c:pt>
                <c:pt idx="37">
                  <c:v>371</c:v>
                </c:pt>
                <c:pt idx="38">
                  <c:v>381</c:v>
                </c:pt>
                <c:pt idx="39">
                  <c:v>391</c:v>
                </c:pt>
                <c:pt idx="40">
                  <c:v>401</c:v>
                </c:pt>
                <c:pt idx="41">
                  <c:v>411</c:v>
                </c:pt>
                <c:pt idx="42">
                  <c:v>421</c:v>
                </c:pt>
                <c:pt idx="43">
                  <c:v>431</c:v>
                </c:pt>
                <c:pt idx="44">
                  <c:v>441</c:v>
                </c:pt>
                <c:pt idx="45">
                  <c:v>451</c:v>
                </c:pt>
                <c:pt idx="46">
                  <c:v>461</c:v>
                </c:pt>
                <c:pt idx="47">
                  <c:v>471</c:v>
                </c:pt>
                <c:pt idx="48">
                  <c:v>481</c:v>
                </c:pt>
                <c:pt idx="49">
                  <c:v>491</c:v>
                </c:pt>
              </c:numCache>
            </c:numRef>
          </c:xVal>
          <c:yVal>
            <c:numRef>
              <c:f>Sheet1!$B$1:$B$50</c:f>
              <c:numCache>
                <c:formatCode>General</c:formatCode>
                <c:ptCount val="50"/>
                <c:pt idx="0">
                  <c:v>1.0001103218777134</c:v>
                </c:pt>
                <c:pt idx="1">
                  <c:v>2.9966920402886377</c:v>
                </c:pt>
                <c:pt idx="2">
                  <c:v>3.6338299680950512</c:v>
                </c:pt>
                <c:pt idx="3">
                  <c:v>4.0333582119887001</c:v>
                </c:pt>
                <c:pt idx="4">
                  <c:v>4.3245982283454261</c:v>
                </c:pt>
                <c:pt idx="5">
                  <c:v>4.5100439928970779</c:v>
                </c:pt>
                <c:pt idx="6">
                  <c:v>4.6912803895646311</c:v>
                </c:pt>
                <c:pt idx="7">
                  <c:v>4.8321811276874849</c:v>
                </c:pt>
                <c:pt idx="8">
                  <c:v>5.0008598084836304</c:v>
                </c:pt>
                <c:pt idx="9">
                  <c:v>5.0703832219987897</c:v>
                </c:pt>
                <c:pt idx="10">
                  <c:v>5.1603084902681902</c:v>
                </c:pt>
                <c:pt idx="11">
                  <c:v>5.2969075532428898</c:v>
                </c:pt>
                <c:pt idx="12">
                  <c:v>5.3877155543093389</c:v>
                </c:pt>
                <c:pt idx="13">
                  <c:v>5.4629685345215702</c:v>
                </c:pt>
                <c:pt idx="14">
                  <c:v>5.5354023702152055</c:v>
                </c:pt>
                <c:pt idx="15">
                  <c:v>5.5900906100328704</c:v>
                </c:pt>
                <c:pt idx="16">
                  <c:v>5.6534630520826834</c:v>
                </c:pt>
                <c:pt idx="17">
                  <c:v>5.7344198755711302</c:v>
                </c:pt>
                <c:pt idx="18">
                  <c:v>5.7487321896330981</c:v>
                </c:pt>
                <c:pt idx="19">
                  <c:v>5.8284927352403804</c:v>
                </c:pt>
                <c:pt idx="20">
                  <c:v>5.8811886919490002</c:v>
                </c:pt>
                <c:pt idx="21">
                  <c:v>5.9513141188761702</c:v>
                </c:pt>
                <c:pt idx="22">
                  <c:v>5.9676141648154859</c:v>
                </c:pt>
                <c:pt idx="23">
                  <c:v>6.0261799842677624</c:v>
                </c:pt>
                <c:pt idx="24">
                  <c:v>6.064480768593338</c:v>
                </c:pt>
                <c:pt idx="25">
                  <c:v>6.0923166730480478</c:v>
                </c:pt>
                <c:pt idx="26">
                  <c:v>6.1247078363508249</c:v>
                </c:pt>
                <c:pt idx="27">
                  <c:v>6.1693507348849099</c:v>
                </c:pt>
                <c:pt idx="28">
                  <c:v>6.2338733653412479</c:v>
                </c:pt>
                <c:pt idx="29">
                  <c:v>6.2435817048598814</c:v>
                </c:pt>
                <c:pt idx="30">
                  <c:v>6.288769488871262</c:v>
                </c:pt>
                <c:pt idx="31">
                  <c:v>6.3556035332751097</c:v>
                </c:pt>
                <c:pt idx="32">
                  <c:v>6.3566426672337624</c:v>
                </c:pt>
                <c:pt idx="33">
                  <c:v>6.3971430207880298</c:v>
                </c:pt>
                <c:pt idx="34">
                  <c:v>6.3916131953028943</c:v>
                </c:pt>
                <c:pt idx="35">
                  <c:v>6.4241143082959047</c:v>
                </c:pt>
                <c:pt idx="36">
                  <c:v>6.4656225205716824</c:v>
                </c:pt>
                <c:pt idx="37">
                  <c:v>6.5115969674428795</c:v>
                </c:pt>
                <c:pt idx="38">
                  <c:v>6.5050848810942696</c:v>
                </c:pt>
                <c:pt idx="39">
                  <c:v>6.5488678902905404</c:v>
                </c:pt>
                <c:pt idx="40">
                  <c:v>6.5716348940449292</c:v>
                </c:pt>
                <c:pt idx="41">
                  <c:v>6.5902321392833114</c:v>
                </c:pt>
                <c:pt idx="42">
                  <c:v>6.6000266839964477</c:v>
                </c:pt>
                <c:pt idx="43">
                  <c:v>6.6480593121728671</c:v>
                </c:pt>
                <c:pt idx="44">
                  <c:v>6.6690657322706324</c:v>
                </c:pt>
                <c:pt idx="45">
                  <c:v>6.67707516317481</c:v>
                </c:pt>
                <c:pt idx="46">
                  <c:v>6.7277336618959049</c:v>
                </c:pt>
                <c:pt idx="47">
                  <c:v>6.7483069203122801</c:v>
                </c:pt>
                <c:pt idx="48">
                  <c:v>6.7481866969456776</c:v>
                </c:pt>
                <c:pt idx="49">
                  <c:v>6.776846934393383</c:v>
                </c:pt>
              </c:numCache>
            </c:numRef>
          </c:yVal>
        </c:ser>
        <c:dLbls/>
        <c:axId val="118263808"/>
        <c:axId val="118265728"/>
      </c:scatterChart>
      <c:valAx>
        <c:axId val="1182638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Jobs</a:t>
                </a:r>
              </a:p>
            </c:rich>
          </c:tx>
        </c:title>
        <c:numFmt formatCode="General" sourceLinked="1"/>
        <c:tickLblPos val="nextTo"/>
        <c:crossAx val="118265728"/>
        <c:crosses val="autoZero"/>
        <c:crossBetween val="midCat"/>
      </c:valAx>
      <c:valAx>
        <c:axId val="11826572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Runtime Multiple</a:t>
                </a:r>
              </a:p>
            </c:rich>
          </c:tx>
        </c:title>
        <c:numFmt formatCode="General" sourceLinked="1"/>
        <c:tickLblPos val="nextTo"/>
        <c:crossAx val="118263808"/>
        <c:crosses val="autoZero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MapReduceBP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8000</c:v>
                </c:pt>
                <c:pt idx="1">
                  <c:v>3999</c:v>
                </c:pt>
                <c:pt idx="2">
                  <c:v>2800</c:v>
                </c:pt>
                <c:pt idx="3">
                  <c:v>2000</c:v>
                </c:pt>
                <c:pt idx="4">
                  <c:v>1800</c:v>
                </c:pt>
                <c:pt idx="5">
                  <c:v>1500</c:v>
                </c:pt>
                <c:pt idx="6">
                  <c:v>1300</c:v>
                </c:pt>
                <c:pt idx="7">
                  <c:v>1200</c:v>
                </c:pt>
              </c:numCache>
            </c:numRef>
          </c:y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SplashBP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1000</c:v>
                </c:pt>
                <c:pt idx="1">
                  <c:v>500</c:v>
                </c:pt>
                <c:pt idx="2">
                  <c:v>333.33333333333331</c:v>
                </c:pt>
                <c:pt idx="3">
                  <c:v>250</c:v>
                </c:pt>
                <c:pt idx="4">
                  <c:v>200</c:v>
                </c:pt>
                <c:pt idx="5">
                  <c:v>166.66666666666609</c:v>
                </c:pt>
                <c:pt idx="6">
                  <c:v>142.85714285714417</c:v>
                </c:pt>
                <c:pt idx="7">
                  <c:v>125</c:v>
                </c:pt>
              </c:numCache>
            </c:numRef>
          </c:yVal>
        </c:ser>
        <c:dLbls/>
        <c:axId val="143712640"/>
        <c:axId val="143714560"/>
      </c:scatterChart>
      <c:valAx>
        <c:axId val="143712640"/>
        <c:scaling>
          <c:orientation val="minMax"/>
          <c:max val="8"/>
          <c:min val="1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CPUs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6262415388865907"/>
              <c:y val="0.844293335615657"/>
            </c:manualLayout>
          </c:layout>
        </c:title>
        <c:numFmt formatCode="General" sourceLinked="1"/>
        <c:tickLblPos val="nextTo"/>
        <c:crossAx val="143714560"/>
        <c:crosses val="autoZero"/>
        <c:crossBetween val="midCat"/>
        <c:majorUnit val="1"/>
      </c:valAx>
      <c:valAx>
        <c:axId val="14371456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Runtime in Seconds</a:t>
                </a:r>
                <a:endParaRPr lang="en-US" dirty="0"/>
              </a:p>
            </c:rich>
          </c:tx>
        </c:title>
        <c:numFmt formatCode="General" sourceLinked="1"/>
        <c:tickLblPos val="nextTo"/>
        <c:crossAx val="143712640"/>
        <c:crosses val="autoZero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12862216.999999998</c:v>
                </c:pt>
                <c:pt idx="1">
                  <c:v>666804</c:v>
                </c:pt>
                <c:pt idx="2">
                  <c:v>159879</c:v>
                </c:pt>
                <c:pt idx="3">
                  <c:v>93991</c:v>
                </c:pt>
                <c:pt idx="4">
                  <c:v>111466</c:v>
                </c:pt>
                <c:pt idx="5">
                  <c:v>133899</c:v>
                </c:pt>
                <c:pt idx="6">
                  <c:v>137839</c:v>
                </c:pt>
                <c:pt idx="7">
                  <c:v>154630</c:v>
                </c:pt>
                <c:pt idx="8">
                  <c:v>173874</c:v>
                </c:pt>
                <c:pt idx="9">
                  <c:v>208319</c:v>
                </c:pt>
                <c:pt idx="10">
                  <c:v>272781</c:v>
                </c:pt>
                <c:pt idx="11">
                  <c:v>310416</c:v>
                </c:pt>
                <c:pt idx="12">
                  <c:v>372840</c:v>
                </c:pt>
                <c:pt idx="13">
                  <c:v>885289</c:v>
                </c:pt>
                <c:pt idx="14">
                  <c:v>676474</c:v>
                </c:pt>
                <c:pt idx="15">
                  <c:v>604419</c:v>
                </c:pt>
                <c:pt idx="16">
                  <c:v>633925</c:v>
                </c:pt>
                <c:pt idx="17">
                  <c:v>653573</c:v>
                </c:pt>
                <c:pt idx="18">
                  <c:v>662725</c:v>
                </c:pt>
                <c:pt idx="19">
                  <c:v>677578</c:v>
                </c:pt>
                <c:pt idx="20">
                  <c:v>685395</c:v>
                </c:pt>
                <c:pt idx="21">
                  <c:v>635978</c:v>
                </c:pt>
                <c:pt idx="22">
                  <c:v>603023</c:v>
                </c:pt>
                <c:pt idx="23">
                  <c:v>548655</c:v>
                </c:pt>
                <c:pt idx="24">
                  <c:v>556559</c:v>
                </c:pt>
                <c:pt idx="25">
                  <c:v>443679</c:v>
                </c:pt>
                <c:pt idx="26">
                  <c:v>396303</c:v>
                </c:pt>
                <c:pt idx="27">
                  <c:v>279793</c:v>
                </c:pt>
                <c:pt idx="28">
                  <c:v>245435</c:v>
                </c:pt>
                <c:pt idx="29">
                  <c:v>224772</c:v>
                </c:pt>
                <c:pt idx="30">
                  <c:v>174282</c:v>
                </c:pt>
                <c:pt idx="31">
                  <c:v>79238</c:v>
                </c:pt>
                <c:pt idx="32">
                  <c:v>89700</c:v>
                </c:pt>
                <c:pt idx="33">
                  <c:v>30371</c:v>
                </c:pt>
                <c:pt idx="34">
                  <c:v>17897</c:v>
                </c:pt>
                <c:pt idx="35">
                  <c:v>11786</c:v>
                </c:pt>
                <c:pt idx="36">
                  <c:v>8049</c:v>
                </c:pt>
                <c:pt idx="37">
                  <c:v>5281</c:v>
                </c:pt>
                <c:pt idx="38">
                  <c:v>3657</c:v>
                </c:pt>
                <c:pt idx="39">
                  <c:v>2312</c:v>
                </c:pt>
                <c:pt idx="40">
                  <c:v>1569</c:v>
                </c:pt>
                <c:pt idx="41">
                  <c:v>1069</c:v>
                </c:pt>
                <c:pt idx="42">
                  <c:v>805</c:v>
                </c:pt>
                <c:pt idx="43">
                  <c:v>571</c:v>
                </c:pt>
                <c:pt idx="44">
                  <c:v>396</c:v>
                </c:pt>
                <c:pt idx="45">
                  <c:v>261</c:v>
                </c:pt>
                <c:pt idx="46">
                  <c:v>161</c:v>
                </c:pt>
                <c:pt idx="47">
                  <c:v>127</c:v>
                </c:pt>
                <c:pt idx="48">
                  <c:v>89</c:v>
                </c:pt>
                <c:pt idx="49">
                  <c:v>62</c:v>
                </c:pt>
                <c:pt idx="50">
                  <c:v>40</c:v>
                </c:pt>
                <c:pt idx="51">
                  <c:v>28</c:v>
                </c:pt>
                <c:pt idx="52">
                  <c:v>21</c:v>
                </c:pt>
                <c:pt idx="53">
                  <c:v>16</c:v>
                </c:pt>
                <c:pt idx="54">
                  <c:v>9</c:v>
                </c:pt>
                <c:pt idx="55">
                  <c:v>4</c:v>
                </c:pt>
                <c:pt idx="56">
                  <c:v>2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</c:numCache>
            </c:numRef>
          </c:yVal>
        </c:ser>
        <c:dLbls/>
        <c:axId val="151197184"/>
        <c:axId val="151199104"/>
      </c:scatterChart>
      <c:valAx>
        <c:axId val="1511971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Updates</a:t>
                </a:r>
                <a:endParaRPr lang="en-US" dirty="0"/>
              </a:p>
            </c:rich>
          </c:tx>
        </c:title>
        <c:numFmt formatCode="General" sourceLinked="1"/>
        <c:tickLblPos val="nextTo"/>
        <c:crossAx val="151199104"/>
        <c:crosses val="autoZero"/>
        <c:crossBetween val="midCat"/>
      </c:valAx>
      <c:valAx>
        <c:axId val="151199104"/>
        <c:scaling>
          <c:logBase val="10"/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Num</a:t>
                </a:r>
                <a:r>
                  <a:rPr lang="en-US" baseline="0" dirty="0" smtClean="0"/>
                  <a:t>-Vertices</a:t>
                </a:r>
                <a:endParaRPr lang="en-US" dirty="0"/>
              </a:p>
            </c:rich>
          </c:tx>
        </c:title>
        <c:numFmt formatCode="General" sourceLinked="1"/>
        <c:tickLblPos val="nextTo"/>
        <c:crossAx val="151197184"/>
        <c:crosses val="autoZero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7659800777243406"/>
          <c:y val="6.5055206612269004E-2"/>
          <c:w val="0.77282429679712816"/>
          <c:h val="0.71799695661445517"/>
        </c:manualLayout>
      </c:layout>
      <c:scatterChart>
        <c:scatterStyle val="lineMarker"/>
        <c:ser>
          <c:idx val="1"/>
          <c:order val="0"/>
          <c:tx>
            <c:strRef>
              <c:f>Sheet1!$C$1</c:f>
              <c:strCache>
                <c:ptCount val="1"/>
                <c:pt idx="0">
                  <c:v>Large</c:v>
                </c:pt>
              </c:strCache>
            </c:strRef>
          </c:tx>
          <c:spPr>
            <a:ln w="38100"/>
          </c:spP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1.9000000000000001</c:v>
                </c:pt>
                <c:pt idx="2">
                  <c:v>3.88</c:v>
                </c:pt>
                <c:pt idx="3">
                  <c:v>7.87</c:v>
                </c:pt>
                <c:pt idx="4">
                  <c:v>11.42</c:v>
                </c:pt>
                <c:pt idx="5">
                  <c:v>15.370000000000021</c:v>
                </c:pt>
              </c:numCache>
            </c:numRef>
          </c:yVal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Linear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dash"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yVal>
        </c:ser>
        <c:dLbls/>
        <c:axId val="151467136"/>
        <c:axId val="151469056"/>
      </c:scatterChart>
      <c:valAx>
        <c:axId val="151467136"/>
        <c:scaling>
          <c:orientation val="minMax"/>
          <c:max val="16"/>
        </c:scaling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 smtClean="0"/>
                  <a:t>Number</a:t>
                </a:r>
                <a:r>
                  <a:rPr lang="en-US" sz="2000" baseline="0" dirty="0" smtClean="0"/>
                  <a:t> of CPUs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35000260910139502"/>
              <c:y val="0.86885418282960603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51469056"/>
        <c:crosses val="autoZero"/>
        <c:crossBetween val="midCat"/>
        <c:majorUnit val="2"/>
      </c:valAx>
      <c:valAx>
        <c:axId val="151469056"/>
        <c:scaling>
          <c:orientation val="minMax"/>
          <c:max val="16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 smtClean="0"/>
                  <a:t>Speedup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5.0088679109046512E-2"/>
              <c:y val="0.34966850366193003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51467136"/>
        <c:crosses val="autoZero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7659800777243306"/>
          <c:y val="6.5055206612269004E-2"/>
          <c:w val="0.77282429679712417"/>
          <c:h val="0.71799695661445118"/>
        </c:manualLayout>
      </c:layout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Small</c:v>
                </c:pt>
              </c:strCache>
            </c:strRef>
          </c:tx>
          <c:spPr>
            <a:ln w="38100"/>
          </c:spP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3.8</c:v>
                </c:pt>
                <c:pt idx="3">
                  <c:v>6.7</c:v>
                </c:pt>
                <c:pt idx="4">
                  <c:v>9.4500000000000028</c:v>
                </c:pt>
                <c:pt idx="5">
                  <c:v>11.370000000000021</c:v>
                </c:pt>
              </c:numCache>
            </c:numRef>
          </c:y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</c:v>
                </c:pt>
              </c:strCache>
            </c:strRef>
          </c:tx>
          <c:spPr>
            <a:ln w="38100"/>
          </c:spP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1.9000000000000001</c:v>
                </c:pt>
                <c:pt idx="2">
                  <c:v>3.88</c:v>
                </c:pt>
                <c:pt idx="3">
                  <c:v>7.87</c:v>
                </c:pt>
                <c:pt idx="4">
                  <c:v>11.42</c:v>
                </c:pt>
                <c:pt idx="5">
                  <c:v>15.370000000000021</c:v>
                </c:pt>
              </c:numCache>
            </c:numRef>
          </c:yVal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Linear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dash"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</c:numCache>
            </c:numRef>
          </c:yVal>
        </c:ser>
        <c:dLbls/>
        <c:axId val="151634688"/>
        <c:axId val="151636608"/>
      </c:scatterChart>
      <c:valAx>
        <c:axId val="151634688"/>
        <c:scaling>
          <c:orientation val="minMax"/>
          <c:max val="16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Number</a:t>
                </a:r>
                <a:r>
                  <a:rPr lang="en-US" sz="1400" baseline="0" dirty="0" smtClean="0"/>
                  <a:t> of CPUs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34807616947658904"/>
              <c:y val="0.88746662851525482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51636608"/>
        <c:crosses val="autoZero"/>
        <c:crossBetween val="midCat"/>
        <c:majorUnit val="2"/>
      </c:valAx>
      <c:valAx>
        <c:axId val="151636608"/>
        <c:scaling>
          <c:orientation val="minMax"/>
          <c:max val="16"/>
          <c:min val="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smtClean="0"/>
                  <a:t>Speedup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"/>
              <c:y val="0.35432163126311206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51634688"/>
        <c:crosses val="autoZero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3E1F0-62BF-497F-9FE3-5FFFAE48DF71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2DCE-CB5C-4F10-BC6A-359F0E07F8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011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thesisonstockmining/home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ottingham.edu.my/index.aspx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9404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1002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Projects using GraphLab</a:t>
            </a:r>
          </a:p>
          <a:p>
            <a:r>
              <a:rPr lang="en-US" b="1" smtClean="0"/>
              <a:t>GaBP:</a:t>
            </a:r>
          </a:p>
          <a:p>
            <a:r>
              <a:rPr lang="en-US" smtClean="0"/>
              <a:t>USCS: Smoothing genomic sequences</a:t>
            </a:r>
            <a:br>
              <a:rPr lang="en-US" smtClean="0"/>
            </a:br>
            <a:r>
              <a:rPr lang="en-US" smtClean="0"/>
              <a:t>UCSB: Performance testing of linear solvers</a:t>
            </a:r>
            <a:br>
              <a:rPr lang="en-US" smtClean="0"/>
            </a:br>
            <a:r>
              <a:rPr lang="en-US" smtClean="0"/>
              <a:t>McGill: performance of linear solvers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b="1" smtClean="0"/>
              <a:t>PMF:</a:t>
            </a:r>
          </a:p>
          <a:p>
            <a:r>
              <a:rPr lang="en-US" b="1" smtClean="0"/>
              <a:t>Universities:</a:t>
            </a:r>
          </a:p>
          <a:p>
            <a:r>
              <a:rPr lang="en-US" smtClean="0"/>
              <a:t>HKUST (Hong Kong University) - KDD CUP</a:t>
            </a:r>
            <a:br>
              <a:rPr lang="en-US" smtClean="0"/>
            </a:br>
            <a:r>
              <a:rPr lang="en-US" smtClean="0"/>
              <a:t>VU University Amsterdam: integrating TV into the web</a:t>
            </a:r>
            <a:br>
              <a:rPr lang="en-US" smtClean="0"/>
            </a:br>
            <a:r>
              <a:rPr lang="en-US" smtClean="0"/>
              <a:t>University of Lubliana: KDD CUP</a:t>
            </a:r>
            <a:br>
              <a:rPr lang="en-US" smtClean="0"/>
            </a:br>
            <a:r>
              <a:rPr lang="en-US" smtClean="0"/>
              <a:t>Heldia institute of technology: community detection in social networks</a:t>
            </a:r>
            <a:br>
              <a:rPr lang="en-US" smtClean="0"/>
            </a:br>
            <a:r>
              <a:rPr lang="en-US" smtClean="0"/>
              <a:t>University of Austin, Texas: KDD CUP</a:t>
            </a:r>
            <a:br>
              <a:rPr lang="en-US" smtClean="0"/>
            </a:br>
            <a:r>
              <a:rPr lang="en-US" smtClean="0"/>
              <a:t>University of the Aegean: KDD CUP</a:t>
            </a:r>
            <a:br>
              <a:rPr lang="en-US" smtClean="0"/>
            </a:br>
            <a:r>
              <a:rPr lang="en-US" smtClean="0"/>
              <a:t>University of Macedonia: KDD CUP</a:t>
            </a:r>
            <a:br>
              <a:rPr lang="en-US" smtClean="0"/>
            </a:br>
            <a:r>
              <a:rPr lang="en-US" smtClean="0"/>
              <a:t>University of South Florida: stock market predictions: </a:t>
            </a:r>
            <a:r>
              <a:rPr lang="en-US" u="sng" smtClean="0">
                <a:hlinkClick r:id="rId3"/>
              </a:rPr>
              <a:t>https://sites.google.com/site/thesisonstockmining/home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New Maxico State University (UMSC): KDD CUP</a:t>
            </a:r>
            <a:br>
              <a:rPr lang="en-US" smtClean="0"/>
            </a:br>
            <a:r>
              <a:rPr lang="en-US" smtClean="0"/>
              <a:t>Hasmukh Goswami College of Engineering, India: Sagar Soni - Collaborative filtering.</a:t>
            </a:r>
            <a:br>
              <a:rPr lang="en-US" smtClean="0"/>
            </a:br>
            <a:r>
              <a:rPr lang="en-US" b="1" smtClean="0"/>
              <a:t>Companies:</a:t>
            </a:r>
          </a:p>
          <a:p>
            <a:r>
              <a:rPr lang="en-US" smtClean="0"/>
              <a:t>smarttypes.org: clustering social networks</a:t>
            </a:r>
            <a:br>
              <a:rPr lang="en-US" smtClean="0"/>
            </a:br>
            <a:r>
              <a:rPr lang="en-US" smtClean="0"/>
              <a:t>rummble.com: clustering social networks</a:t>
            </a:r>
            <a:br>
              <a:rPr lang="en-US" smtClean="0"/>
            </a:br>
            <a:r>
              <a:rPr lang="en-US" smtClean="0"/>
              <a:t>AT&amp;T Labs: KDD CUP</a:t>
            </a:r>
            <a:br>
              <a:rPr lang="en-US" smtClean="0"/>
            </a:br>
            <a:r>
              <a:rPr lang="en-US" smtClean="0"/>
              <a:t>Facebook: recommendations</a:t>
            </a:r>
            <a:br>
              <a:rPr lang="en-US" smtClean="0"/>
            </a:br>
            <a:r>
              <a:rPr lang="en-US" smtClean="0"/>
              <a:t>Yahoo Research (Smola’s group) matrix factorization with side information for collaborative filtering.</a:t>
            </a:r>
          </a:p>
          <a:p>
            <a:r>
              <a:rPr lang="en-US" smtClean="0"/>
              <a:t>Downloads also from: Google, MSR, IBM Research, Apple, NEC, Hitachi, Xerox, Nokia.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b="1" smtClean="0"/>
              <a:t>Clustering:</a:t>
            </a:r>
          </a:p>
          <a:p>
            <a:r>
              <a:rPr lang="en-US" u="sng" smtClean="0">
                <a:hlinkClick r:id="rId4"/>
              </a:rPr>
              <a:t>http://www.nottingham.edu.my/index.aspx</a:t>
            </a:r>
            <a:r>
              <a:rPr lang="en-US" smtClean="0"/>
              <a:t> - building a recommender system using data from flickr </a:t>
            </a:r>
            <a:br>
              <a:rPr lang="en-US" smtClean="0"/>
            </a:br>
            <a:r>
              <a:rPr lang="en-US" smtClean="0"/>
              <a:t>UCLA - topic models like LDA and LSI</a:t>
            </a:r>
            <a:br>
              <a:rPr lang="en-US" smtClean="0"/>
            </a:br>
            <a:r>
              <a:rPr lang="en-US" b="1" smtClean="0"/>
              <a:t>NBP:</a:t>
            </a:r>
          </a:p>
          <a:p>
            <a:r>
              <a:rPr lang="en-US" smtClean="0"/>
              <a:t>University of Waterloo</a:t>
            </a:r>
            <a:br>
              <a:rPr lang="en-US" smtClean="0"/>
            </a:br>
            <a:r>
              <a:rPr lang="en-US" b="1" smtClean="0"/>
              <a:t>Applications on top:</a:t>
            </a:r>
          </a:p>
          <a:p>
            <a:r>
              <a:rPr lang="en-US" smtClean="0"/>
              <a:t>Cornell: community detection on networks</a:t>
            </a:r>
            <a:br>
              <a:rPr lang="en-US" smtClean="0"/>
            </a:br>
            <a:r>
              <a:rPr lang="en-US" smtClean="0"/>
              <a:t>Yahoo Research (Barcelona) : graph processing library</a:t>
            </a:r>
            <a:br>
              <a:rPr lang="en-US" smtClean="0"/>
            </a:br>
            <a:r>
              <a:rPr lang="en-US" smtClean="0"/>
              <a:t>MIT: create different kinds of parallel or distributed systems for the sampling algorithm running within probabilistic programming engines 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6854D3-B637-415A-81FB-2C2265851E2C}" type="slidenum">
              <a:rPr lang="he-IL">
                <a:solidFill>
                  <a:srgbClr val="000000"/>
                </a:solidFill>
                <a:latin typeface="Arial"/>
              </a:rPr>
              <a:pPr/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3159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7127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2734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Correction: Added</a:t>
            </a:r>
            <a:r>
              <a:rPr lang="en-US" baseline="0" dirty="0" smtClean="0"/>
              <a:t> missing multiple of 2.</a:t>
            </a:r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52DCE-CB5C-4F10-BC6A-359F0E07F820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99404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1058-80D3-4831-93E1-D3037309457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552D1-4F80-4823-8589-7F4B03FEA7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E4944-2231-4E2D-9069-5374DB5C72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A87B-90E0-4A38-B9C3-4D5C1FA26F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B5D8-EFB7-41C7-B0C5-C6C8891513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87A7-7D2A-41C0-B148-16DE6B3E2B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E4D7-46C8-42A8-8E1D-63CCDECB79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D638-03B8-4063-831B-B2739765A0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A8410-960F-4DB8-902F-B28C06CEF6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C181A-0BC6-4237-969D-B47C525EBD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DD96-3ECF-43B4-AD87-C21CE0512B2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345238" y="6262688"/>
            <a:ext cx="2722562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>
                <a:solidFill>
                  <a:srgbClr val="630000"/>
                </a:solidFill>
                <a:latin typeface="Times" pitchFamily="-64" charset="0"/>
              </a:rPr>
              <a:t>Carnegie Mellon</a:t>
            </a:r>
          </a:p>
        </p:txBody>
      </p:sp>
    </p:spTree>
    <p:extLst>
      <p:ext uri="{BB962C8B-B14F-4D97-AF65-F5344CB8AC3E}">
        <p14:creationId xmlns:p14="http://schemas.microsoft.com/office/powerpoint/2010/main" xmlns="" val="288500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7751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606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71896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8001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4854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63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3398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39303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4340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"/>
            <a:ext cx="2095500" cy="6056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134100" cy="6056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3934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096000" y="6337578"/>
            <a:ext cx="2916183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630000"/>
                </a:solidFill>
                <a:latin typeface="Times" pitchFamily="-64" charset="0"/>
              </a:rPr>
              <a:t>Carnegie Mellon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117393" y="6488668"/>
            <a:ext cx="3026607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457200"/>
            <a:r>
              <a:rPr lang="en-US" b="1" dirty="0">
                <a:solidFill>
                  <a:srgbClr val="630000"/>
                </a:solidFill>
                <a:latin typeface="Times" pitchFamily="-64" charset="0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</a:rPr>
              <a:t>Mellon University</a:t>
            </a:r>
            <a:endParaRPr lang="en-US" b="1" dirty="0">
              <a:solidFill>
                <a:srgbClr val="630000"/>
              </a:solidFill>
              <a:latin typeface="Times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1114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94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0960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136206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37916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385741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31407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199199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517527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878740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416205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"/>
            <a:ext cx="2095500" cy="6056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134100" cy="6056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606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2B619-F442-4706-8995-902C4FEFC8E0}" type="datetimeFigureOut">
              <a:rPr lang="en-US" smtClean="0"/>
              <a:pPr/>
              <a:t>3/12/2012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D42E-F18B-42F1-8010-8903643521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90967-9651-4634-B615-C8A544A4BF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55" descr="logo3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  <p:pic>
        <p:nvPicPr>
          <p:cNvPr id="10" name="Picture 57"/>
          <p:cNvPicPr>
            <a:picLocks noChangeAspect="1" noChangeArrowheads="1"/>
          </p:cNvPicPr>
          <p:nvPr/>
        </p:nvPicPr>
        <p:blipFill>
          <a:blip r:embed="rId14" cstate="print">
            <a:lum bright="14000"/>
          </a:blip>
          <a:srcRect/>
          <a:stretch>
            <a:fillRect/>
          </a:stretch>
        </p:blipFill>
        <p:spPr bwMode="auto">
          <a:xfrm>
            <a:off x="76200" y="838200"/>
            <a:ext cx="8991600" cy="84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58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5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6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7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8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2B619-F442-4706-8995-902C4FEFC8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D42E-F18B-42F1-8010-8903643521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457200"/>
            <a:fld id="{14CF0EDA-FF3F-4FD0-9547-A360A05A419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55" descr="logo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  <p:pic>
        <p:nvPicPr>
          <p:cNvPr id="10" name="Picture 57"/>
          <p:cNvPicPr>
            <a:picLocks noChangeAspect="1" noChangeArrowheads="1"/>
          </p:cNvPicPr>
          <p:nvPr/>
        </p:nvPicPr>
        <p:blipFill>
          <a:blip r:embed="rId15" cstate="print">
            <a:lum bright="14000"/>
          </a:blip>
          <a:srcRect/>
          <a:stretch>
            <a:fillRect/>
          </a:stretch>
        </p:blipFill>
        <p:spPr bwMode="auto">
          <a:xfrm>
            <a:off x="76200" y="838200"/>
            <a:ext cx="8991600" cy="84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197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ransition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6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7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8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9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20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20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20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20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20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7tojdmw" TargetMode="External"/><Relationship Id="rId2" Type="http://schemas.openxmlformats.org/officeDocument/2006/relationships/hyperlink" Target="mailto:jegonzal@cs.cm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s.cmu.edu/~jegonzal/talks/biglearning_with_graphs.pptx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mu.edu/~zhuxj/pub/CMU-CALD-02-107.pdf" TargetMode="External"/><Relationship Id="rId3" Type="http://schemas.openxmlformats.org/officeDocument/2006/relationships/image" Target="../media/image15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://ilpubs.stanford.edu:8090/422/1/1999-66.pdf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l.acm.org/citation.cfm?id=1424269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1807184" TargetMode="External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oldenorbos.org/" TargetMode="External"/><Relationship Id="rId2" Type="http://schemas.openxmlformats.org/officeDocument/2006/relationships/hyperlink" Target="http://incubator.apache.org/girap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lab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://incubator.apache.org/giraph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1807184" TargetMode="External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ww2011india.com/proceeding/proceedings/p607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ww2011india.com/proceeding/proceedings/p607.pdf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hyperlink" Target="http://www.merl.com/papers/docs/TR2001-22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hyperlink" Target="http://www.select.cs.cmu.edu/publications/paperdir/aistats2009-gonzalez-low-guestrin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lab.org/" TargetMode="Externa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c.googleusercontent.com/external_content/untrusted_dlcp/research.google.com/en/pubs/archive/35179.pdf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c.googleusercontent.com/external_content/untrusted_dlcp/research.google.com/en/pubs/archive/35179.pdf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96.png"/><Relationship Id="rId4" Type="http://schemas.openxmlformats.org/officeDocument/2006/relationships/hyperlink" Target="http://dl.acm.org/citation.cfm?id=361115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google.com/pubs/pub37240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/>
              <a:t>Big Learning </a:t>
            </a:r>
            <a:r>
              <a:rPr lang="en-US" sz="5400" dirty="0" smtClean="0"/>
              <a:t>with </a:t>
            </a:r>
            <a:br>
              <a:rPr lang="en-US" sz="5400" dirty="0" smtClean="0"/>
            </a:br>
            <a:r>
              <a:rPr lang="en-US" sz="5400" i="1" dirty="0" smtClean="0"/>
              <a:t>Graph Computation</a:t>
            </a:r>
            <a:endParaRPr lang="en-US" sz="5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924800" cy="274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Joseph Gonzalez</a:t>
            </a:r>
          </a:p>
          <a:p>
            <a:r>
              <a:rPr lang="en-US" dirty="0" smtClean="0">
                <a:solidFill>
                  <a:schemeClr val="tx2"/>
                </a:solidFill>
                <a:hlinkClick r:id="rId2"/>
              </a:rPr>
              <a:t>jegonzal@cs.cmu.edu</a:t>
            </a: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Download the talk: </a:t>
            </a:r>
            <a:r>
              <a:rPr lang="en-US" dirty="0" smtClean="0">
                <a:solidFill>
                  <a:schemeClr val="tx2"/>
                </a:solidFill>
                <a:hlinkClick r:id="rId3"/>
              </a:rPr>
              <a:t>http://tinyurl.com/7tojdmw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2200" dirty="0" smtClean="0">
                <a:solidFill>
                  <a:schemeClr val="tx2"/>
                </a:solidFill>
                <a:hlinkClick r:id="rId4"/>
              </a:rPr>
              <a:t>http://www.cs.cmu.edu/~jegonzal/talks/biglearning_with_graphs.pptx</a:t>
            </a:r>
            <a:endParaRPr lang="en-US" sz="2200" dirty="0" smtClean="0">
              <a:solidFill>
                <a:schemeClr val="tx2"/>
              </a:solidFill>
            </a:endParaRPr>
          </a:p>
          <a:p>
            <a:endParaRPr lang="en-US" sz="2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i="1" dirty="0" smtClean="0"/>
              <a:t>Big Data exposes the opportunity for </a:t>
            </a:r>
            <a:br>
              <a:rPr lang="en-US" sz="5400" i="1" dirty="0" smtClean="0"/>
            </a:br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</a:rPr>
              <a:t>structured</a:t>
            </a:r>
            <a:r>
              <a:rPr lang="en-US" sz="6600" i="1" dirty="0" smtClean="0"/>
              <a:t> </a:t>
            </a:r>
            <a:br>
              <a:rPr lang="en-US" sz="6600" i="1" dirty="0" smtClean="0"/>
            </a:br>
            <a:r>
              <a:rPr lang="en-US" sz="5400" i="1" dirty="0" smtClean="0"/>
              <a:t>machine learning</a:t>
            </a:r>
            <a:endParaRPr lang="en-US" sz="5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00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Examples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6595276" y="2971800"/>
            <a:ext cx="7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5600" y="3276600"/>
            <a:ext cx="5588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1" name="Straight Connector 140"/>
          <p:cNvCxnSpPr>
            <a:stCxn id="119" idx="3"/>
            <a:endCxn id="140" idx="1"/>
          </p:cNvCxnSpPr>
          <p:nvPr/>
        </p:nvCxnSpPr>
        <p:spPr>
          <a:xfrm flipV="1">
            <a:off x="5930900" y="3657600"/>
            <a:ext cx="7747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Snip Same Side Corner Rectangle 154"/>
          <p:cNvSpPr/>
          <p:nvPr/>
        </p:nvSpPr>
        <p:spPr bwMode="auto">
          <a:xfrm rot="16200000">
            <a:off x="6096000" y="2743200"/>
            <a:ext cx="1295400" cy="1905000"/>
          </a:xfrm>
          <a:prstGeom prst="snip2SameRect">
            <a:avLst>
              <a:gd name="adj1" fmla="val 31161"/>
              <a:gd name="adj2" fmla="val 0"/>
            </a:avLst>
          </a:prstGeom>
          <a:solidFill>
            <a:srgbClr val="FFFFFF">
              <a:alpha val="80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Label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1"/>
            <a:ext cx="4648200" cy="5791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Social Arithmetic: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Recurrence Algorithm: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iterate until convergence</a:t>
            </a:r>
          </a:p>
          <a:p>
            <a:r>
              <a:rPr lang="en-US" dirty="0" smtClean="0"/>
              <a:t>Parallelism:</a:t>
            </a:r>
          </a:p>
          <a:p>
            <a:pPr lvl="1"/>
            <a:r>
              <a:rPr lang="en-US" dirty="0" smtClean="0"/>
              <a:t>Compute all </a:t>
            </a:r>
            <a:r>
              <a:rPr lang="en-US" i="1" dirty="0" smtClean="0"/>
              <a:t>Likes[</a:t>
            </a:r>
            <a:r>
              <a:rPr lang="en-US" i="1" dirty="0" err="1" smtClean="0"/>
              <a:t>i</a:t>
            </a:r>
            <a:r>
              <a:rPr lang="en-US" i="1" dirty="0" smtClean="0"/>
              <a:t>]</a:t>
            </a:r>
            <a:r>
              <a:rPr lang="en-US" dirty="0" smtClean="0"/>
              <a:t> in parallel</a:t>
            </a:r>
          </a:p>
        </p:txBody>
      </p:sp>
      <p:cxnSp>
        <p:nvCxnSpPr>
          <p:cNvPr id="81" name="Straight Connector 80"/>
          <p:cNvCxnSpPr>
            <a:stCxn id="119" idx="2"/>
            <a:endCxn id="120" idx="1"/>
          </p:cNvCxnSpPr>
          <p:nvPr/>
        </p:nvCxnSpPr>
        <p:spPr>
          <a:xfrm>
            <a:off x="5670550" y="4022090"/>
            <a:ext cx="1035050" cy="1338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21" idx="1"/>
            <a:endCxn id="119" idx="0"/>
          </p:cNvCxnSpPr>
          <p:nvPr/>
        </p:nvCxnSpPr>
        <p:spPr>
          <a:xfrm flipH="1">
            <a:off x="5670550" y="2116604"/>
            <a:ext cx="1035050" cy="1176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9" name="Picture 118" descr="gonzalez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3293111"/>
            <a:ext cx="520700" cy="72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 descr="guestri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5006623"/>
            <a:ext cx="527184" cy="7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 descr="hon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5600" y="1752600"/>
            <a:ext cx="539939" cy="72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" name="TextBox 132"/>
          <p:cNvSpPr txBox="1"/>
          <p:nvPr/>
        </p:nvSpPr>
        <p:spPr>
          <a:xfrm>
            <a:off x="6512441" y="1383268"/>
            <a:ext cx="95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Sue Ann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627624" y="4625623"/>
            <a:ext cx="76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Carlos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5041628" y="3449593"/>
            <a:ext cx="4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524000" y="1524000"/>
            <a:ext cx="2888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 What I list on my profile</a:t>
            </a:r>
          </a:p>
          <a:p>
            <a:r>
              <a:rPr lang="en-US" dirty="0" smtClean="0"/>
              <a:t>40% Sue Ann Likes</a:t>
            </a:r>
          </a:p>
          <a:p>
            <a:r>
              <a:rPr lang="en-US" dirty="0" smtClean="0"/>
              <a:t>10% Carlos Like</a:t>
            </a:r>
            <a:endParaRPr lang="en-US" dirty="0"/>
          </a:p>
        </p:txBody>
      </p:sp>
      <p:grpSp>
        <p:nvGrpSpPr>
          <p:cNvPr id="4" name="Group 155"/>
          <p:cNvGrpSpPr/>
          <p:nvPr/>
        </p:nvGrpSpPr>
        <p:grpSpPr>
          <a:xfrm>
            <a:off x="5817137" y="1905000"/>
            <a:ext cx="786326" cy="3581400"/>
            <a:chOff x="5817137" y="1905000"/>
            <a:chExt cx="786326" cy="3581400"/>
          </a:xfrm>
        </p:grpSpPr>
        <p:sp>
          <p:nvSpPr>
            <p:cNvPr id="131" name="TextBox 130"/>
            <p:cNvSpPr txBox="1"/>
            <p:nvPr/>
          </p:nvSpPr>
          <p:spPr>
            <a:xfrm>
              <a:off x="5893337" y="19050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0%</a:t>
              </a:r>
              <a:endParaRPr 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817137" y="5117068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10%</a:t>
              </a:r>
              <a:endParaRPr 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019800" y="32766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r>
                <a:rPr lang="en-US" dirty="0" smtClean="0"/>
                <a:t>0%</a:t>
              </a:r>
              <a:endParaRPr lang="en-US" dirty="0"/>
            </a:p>
          </p:txBody>
        </p:sp>
      </p:grpSp>
      <p:grpSp>
        <p:nvGrpSpPr>
          <p:cNvPr id="5" name="Group 157"/>
          <p:cNvGrpSpPr/>
          <p:nvPr/>
        </p:nvGrpSpPr>
        <p:grpSpPr>
          <a:xfrm>
            <a:off x="7315200" y="1752600"/>
            <a:ext cx="1676400" cy="3900354"/>
            <a:chOff x="7315200" y="1752600"/>
            <a:chExt cx="1676400" cy="3900354"/>
          </a:xfrm>
        </p:grpSpPr>
        <p:sp>
          <p:nvSpPr>
            <p:cNvPr id="125" name="TextBox 124"/>
            <p:cNvSpPr txBox="1"/>
            <p:nvPr/>
          </p:nvSpPr>
          <p:spPr>
            <a:xfrm>
              <a:off x="7391400" y="1752600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80% Cameras</a:t>
              </a:r>
            </a:p>
            <a:p>
              <a:r>
                <a:rPr lang="en-US" dirty="0"/>
                <a:t>2</a:t>
              </a:r>
              <a:r>
                <a:rPr lang="en-US" dirty="0" smtClean="0"/>
                <a:t>0% Biking</a:t>
              </a:r>
              <a:endParaRPr 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91400" y="500662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30% Cameras</a:t>
              </a:r>
            </a:p>
            <a:p>
              <a:r>
                <a:rPr lang="en-US" dirty="0"/>
                <a:t>7</a:t>
              </a:r>
              <a:r>
                <a:rPr lang="en-US" dirty="0" smtClean="0"/>
                <a:t>0% Biking</a:t>
              </a:r>
              <a:endParaRPr 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15200" y="3316069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50% Cameras</a:t>
              </a:r>
            </a:p>
            <a:p>
              <a:r>
                <a:rPr lang="en-US" dirty="0" smtClean="0"/>
                <a:t>50% Biking</a:t>
              </a:r>
              <a:endParaRPr lang="en-US" dirty="0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914400" y="2523530"/>
            <a:ext cx="72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Like:</a:t>
            </a:r>
            <a:endParaRPr lang="en-US" dirty="0"/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1219200" y="2438400"/>
            <a:ext cx="32004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236699" y="1915180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524000" y="252353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0% Cameras, 40% Biking</a:t>
            </a:r>
            <a:endParaRPr lang="en-US" dirty="0"/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3448838"/>
              </p:ext>
            </p:extLst>
          </p:nvPr>
        </p:nvGraphicFramePr>
        <p:xfrm>
          <a:off x="685800" y="3733800"/>
          <a:ext cx="3760788" cy="762000"/>
        </p:xfrm>
        <a:graphic>
          <a:graphicData uri="http://schemas.openxmlformats.org/presentationml/2006/ole">
            <p:oleObj spid="_x0000_s17437" name="Equation" r:id="rId7" imgW="1928880" imgH="383760" progId="Equation.3">
              <p:embed/>
            </p:oleObj>
          </a:graphicData>
        </a:graphic>
      </p:graphicFrame>
      <p:sp>
        <p:nvSpPr>
          <p:cNvPr id="151" name="Rectangle 150"/>
          <p:cNvSpPr/>
          <p:nvPr/>
        </p:nvSpPr>
        <p:spPr bwMode="auto">
          <a:xfrm>
            <a:off x="152400" y="2971800"/>
            <a:ext cx="4800600" cy="22860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57" name="Rectangle 156"/>
          <p:cNvSpPr/>
          <p:nvPr/>
        </p:nvSpPr>
        <p:spPr bwMode="auto">
          <a:xfrm flipV="1">
            <a:off x="228600" y="990600"/>
            <a:ext cx="4800600" cy="18288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59" name="Rectangle 158"/>
          <p:cNvSpPr/>
          <p:nvPr/>
        </p:nvSpPr>
        <p:spPr bwMode="auto">
          <a:xfrm>
            <a:off x="228600" y="5257800"/>
            <a:ext cx="4800600" cy="14478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67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8"/>
              </a:rPr>
              <a:t>http://www.cs.cmu.edu/~zhuxj/pub/CMU-CALD-02-107.pdf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65212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1" grpId="0" animBg="1"/>
      <p:bldP spid="157" grpId="0" animBg="1"/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PageRank</a:t>
            </a:r>
            <a:r>
              <a:rPr lang="en-US" dirty="0" smtClean="0"/>
              <a:t> (Centrality Measures)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Iterate: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i="1" dirty="0" smtClean="0">
                <a:latin typeface="Times" pitchFamily="18" charset="0"/>
                <a:cs typeface="Times" pitchFamily="18" charset="0"/>
              </a:rPr>
              <a:t>α</a:t>
            </a:r>
            <a:r>
              <a:rPr lang="en-US" i="1" dirty="0" smtClean="0"/>
              <a:t> </a:t>
            </a:r>
            <a:r>
              <a:rPr lang="en-US" dirty="0" smtClean="0"/>
              <a:t>is the random reset probability</a:t>
            </a:r>
            <a:endParaRPr lang="en-US" i="1" dirty="0" smtClean="0">
              <a:latin typeface="Times" pitchFamily="18" charset="0"/>
              <a:cs typeface="Times" pitchFamily="18" charset="0"/>
            </a:endParaRPr>
          </a:p>
          <a:p>
            <a:pPr lvl="1"/>
            <a:r>
              <a:rPr lang="en-US" i="1" dirty="0" smtClean="0">
                <a:latin typeface="Times" pitchFamily="18" charset="0"/>
                <a:cs typeface="Times" pitchFamily="18" charset="0"/>
              </a:rPr>
              <a:t>L[j]</a:t>
            </a:r>
            <a:r>
              <a:rPr lang="en-US" dirty="0" smtClean="0"/>
              <a:t> is the number of links on page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j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658872" y="1894848"/>
            <a:ext cx="5808728" cy="1153151"/>
          </a:xfrm>
          <a:prstGeom prst="rect">
            <a:avLst/>
          </a:prstGeom>
          <a:noFill/>
          <a:ln/>
          <a:effectLst/>
        </p:spPr>
      </p:pic>
      <p:cxnSp>
        <p:nvCxnSpPr>
          <p:cNvPr id="20" name="Straight Arrow Connector 19"/>
          <p:cNvCxnSpPr>
            <a:stCxn id="10" idx="6"/>
            <a:endCxn id="15" idx="2"/>
          </p:cNvCxnSpPr>
          <p:nvPr/>
        </p:nvCxnSpPr>
        <p:spPr>
          <a:xfrm>
            <a:off x="11430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8" idx="1"/>
          </p:cNvCxnSpPr>
          <p:nvPr/>
        </p:nvCxnSpPr>
        <p:spPr>
          <a:xfrm>
            <a:off x="10983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18" idx="2"/>
          </p:cNvCxnSpPr>
          <p:nvPr/>
        </p:nvCxnSpPr>
        <p:spPr>
          <a:xfrm>
            <a:off x="11430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  <a:endCxn id="16" idx="0"/>
          </p:cNvCxnSpPr>
          <p:nvPr/>
        </p:nvCxnSpPr>
        <p:spPr>
          <a:xfrm>
            <a:off x="9906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0"/>
            <a:endCxn id="15" idx="4"/>
          </p:cNvCxnSpPr>
          <p:nvPr/>
        </p:nvCxnSpPr>
        <p:spPr>
          <a:xfrm flipV="1">
            <a:off x="19812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6"/>
            <a:endCxn id="13" idx="2"/>
          </p:cNvCxnSpPr>
          <p:nvPr/>
        </p:nvCxnSpPr>
        <p:spPr>
          <a:xfrm>
            <a:off x="21336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7"/>
            <a:endCxn id="13" idx="3"/>
          </p:cNvCxnSpPr>
          <p:nvPr/>
        </p:nvCxnSpPr>
        <p:spPr>
          <a:xfrm flipV="1">
            <a:off x="20889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17" idx="2"/>
          </p:cNvCxnSpPr>
          <p:nvPr/>
        </p:nvCxnSpPr>
        <p:spPr>
          <a:xfrm>
            <a:off x="21336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8200" y="52577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8194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8288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38200" y="60578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819400" y="60578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828800" y="6057899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36" name="Picture 3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657600" y="5448299"/>
            <a:ext cx="4803474" cy="755869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 bwMode="auto">
          <a:xfrm>
            <a:off x="533400" y="4953000"/>
            <a:ext cx="8153400" cy="16002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81600" y="6550223"/>
            <a:ext cx="396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http://ilpubs.stanford.edu:8090/422/1/1999-66.pdf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810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Matrix Factorization</a:t>
            </a:r>
            <a:br>
              <a:rPr lang="en-US" sz="4000" dirty="0" smtClean="0"/>
            </a:br>
            <a:r>
              <a:rPr lang="en-US" sz="4000" dirty="0" smtClean="0"/>
              <a:t>Alternating Least Squares (ALS)</a:t>
            </a:r>
            <a:endParaRPr lang="en-US" sz="4000" dirty="0"/>
          </a:p>
        </p:txBody>
      </p:sp>
      <p:grpSp>
        <p:nvGrpSpPr>
          <p:cNvPr id="3" name="Group 177"/>
          <p:cNvGrpSpPr/>
          <p:nvPr/>
        </p:nvGrpSpPr>
        <p:grpSpPr>
          <a:xfrm>
            <a:off x="6019800" y="1191400"/>
            <a:ext cx="2960132" cy="2281535"/>
            <a:chOff x="4953000" y="4343400"/>
            <a:chExt cx="2960132" cy="2281535"/>
          </a:xfrm>
        </p:grpSpPr>
        <p:grpSp>
          <p:nvGrpSpPr>
            <p:cNvPr id="8" name="Group 39"/>
            <p:cNvGrpSpPr/>
            <p:nvPr/>
          </p:nvGrpSpPr>
          <p:grpSpPr>
            <a:xfrm>
              <a:off x="5369290" y="4343400"/>
              <a:ext cx="2208918" cy="2281535"/>
              <a:chOff x="838200" y="3890665"/>
              <a:chExt cx="2208918" cy="228153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17" name="Straight Connector 16"/>
              <p:cNvCxnSpPr>
                <a:stCxn id="4" idx="3"/>
                <a:endCxn id="5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>
                <a:stCxn id="4" idx="3"/>
                <a:endCxn id="6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>
                <a:stCxn id="12" idx="3"/>
                <a:endCxn id="7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>
                <a:stCxn id="12" idx="3"/>
                <a:endCxn id="6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1676400" y="411926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r</a:t>
                </a:r>
                <a:r>
                  <a:rPr lang="en-US" sz="2400" i="1" baseline="-25000" dirty="0" smtClean="0"/>
                  <a:t>11</a:t>
                </a:r>
                <a:endParaRPr lang="en-US" sz="2400" i="1" baseline="-25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52600" y="465266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r</a:t>
                </a:r>
                <a:r>
                  <a:rPr lang="en-US" sz="2400" i="1" baseline="-25000" dirty="0" smtClean="0"/>
                  <a:t>12</a:t>
                </a:r>
                <a:endParaRPr lang="en-US" sz="2400" i="1" baseline="-25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00200" y="5105400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r</a:t>
                </a:r>
                <a:r>
                  <a:rPr lang="en-US" sz="2400" i="1" baseline="-25000" dirty="0" smtClean="0"/>
                  <a:t>23</a:t>
                </a:r>
                <a:endParaRPr lang="en-US" sz="2400" i="1" baseline="-250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752600" y="5562600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r</a:t>
                </a:r>
                <a:r>
                  <a:rPr lang="en-US" sz="2400" i="1" baseline="-25000" dirty="0" smtClean="0"/>
                  <a:t>24</a:t>
                </a:r>
                <a:endParaRPr lang="en-US" sz="2400" i="1" baseline="-250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38200" y="4343400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u</a:t>
                </a:r>
                <a:r>
                  <a:rPr lang="en-US" sz="2400" i="1" baseline="-25000" dirty="0" smtClean="0"/>
                  <a:t>1</a:t>
                </a:r>
                <a:endParaRPr lang="en-US" sz="2400" i="1" baseline="-250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38200" y="5257800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u</a:t>
                </a:r>
                <a:r>
                  <a:rPr lang="en-US" sz="2400" i="1" baseline="-25000" dirty="0" smtClean="0"/>
                  <a:t>2</a:t>
                </a:r>
                <a:endParaRPr lang="en-US" sz="2400" i="1" baseline="-250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514600" y="3890665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m</a:t>
                </a:r>
                <a:r>
                  <a:rPr lang="en-US" sz="2400" i="1" baseline="-25000" dirty="0" smtClean="0"/>
                  <a:t>1</a:t>
                </a:r>
                <a:endParaRPr lang="en-US" sz="2400" i="1" baseline="-250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514600" y="4805065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m</a:t>
                </a:r>
                <a:r>
                  <a:rPr lang="en-US" sz="2400" i="1" baseline="-25000" dirty="0" smtClean="0"/>
                  <a:t>2</a:t>
                </a:r>
                <a:endParaRPr lang="en-US" sz="2400" i="1" baseline="-250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514600" y="5562600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/>
                  <a:t>m</a:t>
                </a:r>
                <a:r>
                  <a:rPr lang="en-US" sz="2400" i="1" baseline="-25000" dirty="0" smtClean="0"/>
                  <a:t>3</a:t>
                </a:r>
                <a:endParaRPr lang="en-US" sz="2400" i="1" baseline="-250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 rot="16200000">
              <a:off x="4267684" y="5498552"/>
              <a:ext cx="1739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Factors (U)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5400000">
              <a:off x="6783656" y="5446072"/>
              <a:ext cx="1889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Movie Factors (M)</a:t>
              </a:r>
              <a:endParaRPr lang="en-US" dirty="0"/>
            </a:p>
          </p:txBody>
        </p:sp>
      </p:grpSp>
      <p:grpSp>
        <p:nvGrpSpPr>
          <p:cNvPr id="9" name="Group 7"/>
          <p:cNvGrpSpPr/>
          <p:nvPr/>
        </p:nvGrpSpPr>
        <p:grpSpPr>
          <a:xfrm>
            <a:off x="381000" y="1648600"/>
            <a:ext cx="4972111" cy="1924110"/>
            <a:chOff x="666689" y="4648200"/>
            <a:chExt cx="4972111" cy="1924110"/>
          </a:xfrm>
        </p:grpSpPr>
        <p:sp>
          <p:nvSpPr>
            <p:cNvPr id="44" name="Cube 43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 dirty="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rot="16200000">
              <a:off x="123845" y="5219871"/>
              <a:ext cx="1488981" cy="36507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Users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15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Movies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b="1" dirty="0" smtClean="0">
                  <a:solidFill>
                    <a:schemeClr val="bg1"/>
                  </a:solidFill>
                  <a:ea typeface="ＭＳ Ｐゴシック" pitchFamily="-111" charset="-128"/>
                </a:rPr>
                <a:t>Netflix</a:t>
              </a:r>
            </a:p>
          </p:txBody>
        </p:sp>
        <p:grpSp>
          <p:nvGrpSpPr>
            <p:cNvPr id="18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179" name="Rectangle 178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Users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</p:grpSp>
        <p:sp>
          <p:nvSpPr>
            <p:cNvPr id="184" name="TextBox 183"/>
            <p:cNvSpPr txBox="1"/>
            <p:nvPr/>
          </p:nvSpPr>
          <p:spPr>
            <a:xfrm>
              <a:off x="2724089" y="4911804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/>
                <a:t>≈</a:t>
              </a:r>
              <a:endParaRPr lang="en-US" sz="66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714689" y="4800600"/>
              <a:ext cx="295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</a:t>
              </a:r>
              <a:endParaRPr lang="en-US" sz="2000" dirty="0"/>
            </a:p>
          </p:txBody>
        </p:sp>
        <p:grpSp>
          <p:nvGrpSpPr>
            <p:cNvPr id="19" name="Group 185"/>
            <p:cNvGrpSpPr/>
            <p:nvPr/>
          </p:nvGrpSpPr>
          <p:grpSpPr>
            <a:xfrm>
              <a:off x="1123889" y="6172200"/>
              <a:ext cx="1619311" cy="400110"/>
              <a:chOff x="762000" y="6194657"/>
              <a:chExt cx="1619311" cy="400110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Movies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ea typeface="ＭＳ Ｐゴシック" pitchFamily="-111" charset="-128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3429000" y="2486800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u</a:t>
            </a:r>
            <a:r>
              <a:rPr lang="en-US" sz="2400" b="1" baseline="-25000" dirty="0" err="1" smtClean="0"/>
              <a:t>i</a:t>
            </a:r>
            <a:endParaRPr lang="en-US" sz="24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4957525" y="194893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m</a:t>
            </a:r>
            <a:r>
              <a:rPr lang="en-US" sz="2400" b="1" baseline="-25000" dirty="0" err="1" smtClean="0"/>
              <a:t>j</a:t>
            </a:r>
            <a:endParaRPr lang="en-US" sz="2400" b="1" baseline="-25000" dirty="0"/>
          </a:p>
        </p:txBody>
      </p:sp>
      <p:pic>
        <p:nvPicPr>
          <p:cNvPr id="60" name="Picture 5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62000" y="4384156"/>
            <a:ext cx="5205448" cy="87376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 bwMode="auto">
          <a:xfrm>
            <a:off x="325511" y="3821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Function</a:t>
            </a:r>
            <a:r>
              <a:rPr lang="en-US" dirty="0"/>
              <a:t> </a:t>
            </a:r>
            <a:r>
              <a:rPr lang="en-US" dirty="0" smtClean="0"/>
              <a:t>computes:</a:t>
            </a:r>
            <a:endParaRPr lang="en-US" dirty="0"/>
          </a:p>
        </p:txBody>
      </p:sp>
      <p:pic>
        <p:nvPicPr>
          <p:cNvPr id="65" name="Picture 6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2358" y="5679556"/>
            <a:ext cx="5204731" cy="873644"/>
          </a:xfrm>
          <a:prstGeom prst="rect">
            <a:avLst/>
          </a:prstGeom>
          <a:noFill/>
          <a:ln/>
          <a:effectLst/>
        </p:spPr>
      </p:pic>
      <p:sp>
        <p:nvSpPr>
          <p:cNvPr id="66" name="Rectangle 65"/>
          <p:cNvSpPr/>
          <p:nvPr/>
        </p:nvSpPr>
        <p:spPr>
          <a:xfrm>
            <a:off x="5367453" y="6519446"/>
            <a:ext cx="3776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7"/>
              </a:rPr>
              <a:t>http://dl.acm.org/citation.cfm?id=1424269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5674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05400"/>
          </a:xfrm>
        </p:spPr>
        <p:txBody>
          <a:bodyPr/>
          <a:lstStyle/>
          <a:p>
            <a:r>
              <a:rPr lang="en-US" dirty="0" smtClean="0"/>
              <a:t>Statistical Inference in Relational Models </a:t>
            </a:r>
          </a:p>
          <a:p>
            <a:pPr lvl="1"/>
            <a:r>
              <a:rPr lang="en-US" dirty="0" smtClean="0"/>
              <a:t>Belief Propagation</a:t>
            </a:r>
          </a:p>
          <a:p>
            <a:pPr lvl="1"/>
            <a:r>
              <a:rPr lang="en-US" dirty="0" smtClean="0"/>
              <a:t>Gibbs Sampling</a:t>
            </a:r>
          </a:p>
          <a:p>
            <a:r>
              <a:rPr lang="en-US" dirty="0" smtClean="0"/>
              <a:t>Network Analysis</a:t>
            </a:r>
          </a:p>
          <a:p>
            <a:pPr lvl="1"/>
            <a:r>
              <a:rPr lang="en-US" dirty="0" smtClean="0"/>
              <a:t>Centrality Measures</a:t>
            </a:r>
          </a:p>
          <a:p>
            <a:pPr lvl="1"/>
            <a:r>
              <a:rPr lang="en-US" dirty="0" smtClean="0"/>
              <a:t>Triangle Counting</a:t>
            </a:r>
          </a:p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dirty="0" err="1" smtClean="0"/>
              <a:t>CoEM</a:t>
            </a:r>
            <a:endParaRPr lang="en-US" dirty="0" smtClean="0"/>
          </a:p>
          <a:p>
            <a:pPr lvl="1"/>
            <a:r>
              <a:rPr lang="en-US" dirty="0" smtClean="0"/>
              <a:t>Topic Modeling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Graph Parallel Algorithms</a:t>
            </a:r>
            <a:endParaRPr lang="en-US" sz="3600" dirty="0"/>
          </a:p>
        </p:txBody>
      </p:sp>
      <p:grpSp>
        <p:nvGrpSpPr>
          <p:cNvPr id="3" name="Group 107"/>
          <p:cNvGrpSpPr/>
          <p:nvPr/>
        </p:nvGrpSpPr>
        <p:grpSpPr>
          <a:xfrm>
            <a:off x="457200" y="2819402"/>
            <a:ext cx="2181114" cy="2438398"/>
            <a:chOff x="381000" y="2819402"/>
            <a:chExt cx="2181114" cy="2438398"/>
          </a:xfrm>
        </p:grpSpPr>
        <p:cxnSp>
          <p:nvCxnSpPr>
            <p:cNvPr id="69" name="Straight Connector 68"/>
            <p:cNvCxnSpPr/>
            <p:nvPr/>
          </p:nvCxnSpPr>
          <p:spPr bwMode="auto">
            <a:xfrm flipV="1">
              <a:off x="1552507" y="3021355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 bwMode="auto">
            <a:xfrm flipV="1">
              <a:off x="568442" y="3677704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flipV="1">
              <a:off x="1037044" y="3021355"/>
              <a:ext cx="1218367" cy="20195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68442" y="3172820"/>
              <a:ext cx="421743" cy="1060255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rot="5400000">
              <a:off x="683474" y="4171854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rot="16200000" flipH="1">
              <a:off x="445696" y="4308960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16200000" flipH="1">
              <a:off x="1871306" y="3405460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1855133" y="4096121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 bwMode="auto">
            <a:xfrm rot="16200000" flipH="1">
              <a:off x="1307169" y="3923041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 flipV="1">
              <a:off x="1177625" y="4636981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5" name="Picture 84" descr="aap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0529" y="4384539"/>
              <a:ext cx="298466" cy="4823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6" name="Picture 85" descr="arthu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550" y="3677704"/>
              <a:ext cx="353564" cy="4823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9" name="Picture 88" descr="funiak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110" y="2819402"/>
              <a:ext cx="392878" cy="469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0" name="Picture 89" descr="gonzalez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" y="3980633"/>
              <a:ext cx="320212" cy="4830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1" name="Picture 90" descr="guestrin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066" y="3425261"/>
              <a:ext cx="324200" cy="469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Picture 91" descr="ylow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183" y="4788446"/>
              <a:ext cx="344515" cy="469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3" name="Picture 92" descr="hon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000" y="2895600"/>
              <a:ext cx="332043" cy="48236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95" name="TextBox 94"/>
          <p:cNvSpPr txBox="1"/>
          <p:nvPr/>
        </p:nvSpPr>
        <p:spPr>
          <a:xfrm>
            <a:off x="561638" y="1560493"/>
            <a:ext cx="2018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Dependency</a:t>
            </a:r>
          </a:p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Graph</a:t>
            </a:r>
            <a:endParaRPr lang="en-US" sz="2800" b="1" dirty="0">
              <a:solidFill>
                <a:prstClr val="black"/>
              </a:solidFill>
            </a:endParaRPr>
          </a:p>
        </p:txBody>
      </p:sp>
      <p:grpSp>
        <p:nvGrpSpPr>
          <p:cNvPr id="4" name="Group 6"/>
          <p:cNvGrpSpPr/>
          <p:nvPr/>
        </p:nvGrpSpPr>
        <p:grpSpPr>
          <a:xfrm>
            <a:off x="6266263" y="1600200"/>
            <a:ext cx="2572937" cy="3352800"/>
            <a:chOff x="6266263" y="1600200"/>
            <a:chExt cx="2572937" cy="3352800"/>
          </a:xfrm>
        </p:grpSpPr>
        <p:sp>
          <p:nvSpPr>
            <p:cNvPr id="96" name="TextBox 95"/>
            <p:cNvSpPr txBox="1"/>
            <p:nvPr/>
          </p:nvSpPr>
          <p:spPr>
            <a:xfrm>
              <a:off x="6452314" y="1600200"/>
              <a:ext cx="20999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Iterative</a:t>
              </a:r>
            </a:p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Computation</a:t>
              </a:r>
            </a:p>
          </p:txBody>
        </p:sp>
        <p:grpSp>
          <p:nvGrpSpPr>
            <p:cNvPr id="5" name="Group 57"/>
            <p:cNvGrpSpPr/>
            <p:nvPr/>
          </p:nvGrpSpPr>
          <p:grpSpPr>
            <a:xfrm>
              <a:off x="6266263" y="2971800"/>
              <a:ext cx="2572937" cy="1981200"/>
              <a:chOff x="5510564" y="5120037"/>
              <a:chExt cx="2877737" cy="1602445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6056151" y="5120037"/>
                <a:ext cx="1793672" cy="42597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My Interests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6049546" y="6106157"/>
                <a:ext cx="1793672" cy="61632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Friends</a:t>
                </a:r>
                <a:br>
                  <a: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</a:br>
                <a:r>
                  <a: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Interests</a:t>
                </a:r>
              </a:p>
            </p:txBody>
          </p:sp>
          <p:sp>
            <p:nvSpPr>
              <p:cNvPr id="106" name="Curved Right Arrow 105"/>
              <p:cNvSpPr/>
              <p:nvPr/>
            </p:nvSpPr>
            <p:spPr bwMode="auto">
              <a:xfrm>
                <a:off x="5510564" y="5237079"/>
                <a:ext cx="538732" cy="1275106"/>
              </a:xfrm>
              <a:prstGeom prst="curvedRightArrow">
                <a:avLst>
                  <a:gd name="adj1" fmla="val 32991"/>
                  <a:gd name="adj2" fmla="val 70660"/>
                  <a:gd name="adj3" fmla="val 2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07" name="Curved Right Arrow 106"/>
              <p:cNvSpPr/>
              <p:nvPr/>
            </p:nvSpPr>
            <p:spPr bwMode="auto">
              <a:xfrm rot="10800000">
                <a:off x="7849569" y="5204644"/>
                <a:ext cx="538732" cy="1275106"/>
              </a:xfrm>
              <a:prstGeom prst="curvedRightArrow">
                <a:avLst>
                  <a:gd name="adj1" fmla="val 32991"/>
                  <a:gd name="adj2" fmla="val 70660"/>
                  <a:gd name="adj3" fmla="val 25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124200" y="1560493"/>
            <a:ext cx="2362200" cy="3897374"/>
            <a:chOff x="3124200" y="1560493"/>
            <a:chExt cx="2362200" cy="3897374"/>
          </a:xfrm>
        </p:grpSpPr>
        <p:sp>
          <p:nvSpPr>
            <p:cNvPr id="129" name="Freeform 128"/>
            <p:cNvSpPr/>
            <p:nvPr/>
          </p:nvSpPr>
          <p:spPr>
            <a:xfrm>
              <a:off x="3140845" y="2695391"/>
              <a:ext cx="1699793" cy="2762476"/>
            </a:xfrm>
            <a:custGeom>
              <a:avLst/>
              <a:gdLst>
                <a:gd name="connsiteX0" fmla="*/ 45630 w 1770936"/>
                <a:gd name="connsiteY0" fmla="*/ 1459542 h 3061433"/>
                <a:gd name="connsiteX1" fmla="*/ 555161 w 1770936"/>
                <a:gd name="connsiteY1" fmla="*/ 136235 h 3061433"/>
                <a:gd name="connsiteX2" fmla="*/ 1163557 w 1770936"/>
                <a:gd name="connsiteY2" fmla="*/ 82999 h 3061433"/>
                <a:gd name="connsiteX3" fmla="*/ 1224397 w 1770936"/>
                <a:gd name="connsiteY3" fmla="*/ 493680 h 3061433"/>
                <a:gd name="connsiteX4" fmla="*/ 806125 w 1770936"/>
                <a:gd name="connsiteY4" fmla="*/ 1117308 h 3061433"/>
                <a:gd name="connsiteX5" fmla="*/ 1163557 w 1770936"/>
                <a:gd name="connsiteY5" fmla="*/ 645784 h 3061433"/>
                <a:gd name="connsiteX6" fmla="*/ 1665484 w 1770936"/>
                <a:gd name="connsiteY6" fmla="*/ 668600 h 3061433"/>
                <a:gd name="connsiteX7" fmla="*/ 1756743 w 1770936"/>
                <a:gd name="connsiteY7" fmla="*/ 1018440 h 3061433"/>
                <a:gd name="connsiteX8" fmla="*/ 1460150 w 1770936"/>
                <a:gd name="connsiteY8" fmla="*/ 1406306 h 3061433"/>
                <a:gd name="connsiteX9" fmla="*/ 828939 w 1770936"/>
                <a:gd name="connsiteY9" fmla="*/ 1588831 h 3061433"/>
                <a:gd name="connsiteX10" fmla="*/ 1384101 w 1770936"/>
                <a:gd name="connsiteY10" fmla="*/ 2136406 h 3061433"/>
                <a:gd name="connsiteX11" fmla="*/ 1414521 w 1770936"/>
                <a:gd name="connsiteY11" fmla="*/ 2950164 h 3061433"/>
                <a:gd name="connsiteX12" fmla="*/ 692050 w 1770936"/>
                <a:gd name="connsiteY12" fmla="*/ 2912138 h 3061433"/>
                <a:gd name="connsiteX13" fmla="*/ 0 w 1770936"/>
                <a:gd name="connsiteY13" fmla="*/ 1642067 h 3061433"/>
                <a:gd name="connsiteX0" fmla="*/ 0 w 1725306"/>
                <a:gd name="connsiteY0" fmla="*/ 1459542 h 3073753"/>
                <a:gd name="connsiteX1" fmla="*/ 509531 w 1725306"/>
                <a:gd name="connsiteY1" fmla="*/ 136235 h 3073753"/>
                <a:gd name="connsiteX2" fmla="*/ 1117927 w 1725306"/>
                <a:gd name="connsiteY2" fmla="*/ 82999 h 3073753"/>
                <a:gd name="connsiteX3" fmla="*/ 1178767 w 1725306"/>
                <a:gd name="connsiteY3" fmla="*/ 493680 h 3073753"/>
                <a:gd name="connsiteX4" fmla="*/ 760495 w 1725306"/>
                <a:gd name="connsiteY4" fmla="*/ 1117308 h 3073753"/>
                <a:gd name="connsiteX5" fmla="*/ 1117927 w 1725306"/>
                <a:gd name="connsiteY5" fmla="*/ 645784 h 3073753"/>
                <a:gd name="connsiteX6" fmla="*/ 1619854 w 1725306"/>
                <a:gd name="connsiteY6" fmla="*/ 668600 h 3073753"/>
                <a:gd name="connsiteX7" fmla="*/ 1711113 w 1725306"/>
                <a:gd name="connsiteY7" fmla="*/ 1018440 h 3073753"/>
                <a:gd name="connsiteX8" fmla="*/ 1414520 w 1725306"/>
                <a:gd name="connsiteY8" fmla="*/ 1406306 h 3073753"/>
                <a:gd name="connsiteX9" fmla="*/ 783309 w 1725306"/>
                <a:gd name="connsiteY9" fmla="*/ 1588831 h 3073753"/>
                <a:gd name="connsiteX10" fmla="*/ 1338471 w 1725306"/>
                <a:gd name="connsiteY10" fmla="*/ 2136406 h 3073753"/>
                <a:gd name="connsiteX11" fmla="*/ 1368891 w 1725306"/>
                <a:gd name="connsiteY11" fmla="*/ 2950164 h 3073753"/>
                <a:gd name="connsiteX12" fmla="*/ 646420 w 1725306"/>
                <a:gd name="connsiteY12" fmla="*/ 2912138 h 3073753"/>
                <a:gd name="connsiteX13" fmla="*/ 15210 w 1725306"/>
                <a:gd name="connsiteY13" fmla="*/ 1451937 h 3073753"/>
                <a:gd name="connsiteX0" fmla="*/ 0 w 1723947"/>
                <a:gd name="connsiteY0" fmla="*/ 1459542 h 3073753"/>
                <a:gd name="connsiteX1" fmla="*/ 509531 w 1723947"/>
                <a:gd name="connsiteY1" fmla="*/ 136235 h 3073753"/>
                <a:gd name="connsiteX2" fmla="*/ 1117927 w 1723947"/>
                <a:gd name="connsiteY2" fmla="*/ 82999 h 3073753"/>
                <a:gd name="connsiteX3" fmla="*/ 1178767 w 1723947"/>
                <a:gd name="connsiteY3" fmla="*/ 493680 h 3073753"/>
                <a:gd name="connsiteX4" fmla="*/ 760495 w 1723947"/>
                <a:gd name="connsiteY4" fmla="*/ 1117308 h 3073753"/>
                <a:gd name="connsiteX5" fmla="*/ 1171162 w 1723947"/>
                <a:gd name="connsiteY5" fmla="*/ 683810 h 3073753"/>
                <a:gd name="connsiteX6" fmla="*/ 1619854 w 1723947"/>
                <a:gd name="connsiteY6" fmla="*/ 668600 h 3073753"/>
                <a:gd name="connsiteX7" fmla="*/ 1711113 w 1723947"/>
                <a:gd name="connsiteY7" fmla="*/ 1018440 h 3073753"/>
                <a:gd name="connsiteX8" fmla="*/ 1414520 w 1723947"/>
                <a:gd name="connsiteY8" fmla="*/ 1406306 h 3073753"/>
                <a:gd name="connsiteX9" fmla="*/ 783309 w 1723947"/>
                <a:gd name="connsiteY9" fmla="*/ 1588831 h 3073753"/>
                <a:gd name="connsiteX10" fmla="*/ 1338471 w 1723947"/>
                <a:gd name="connsiteY10" fmla="*/ 2136406 h 3073753"/>
                <a:gd name="connsiteX11" fmla="*/ 1368891 w 1723947"/>
                <a:gd name="connsiteY11" fmla="*/ 2950164 h 3073753"/>
                <a:gd name="connsiteX12" fmla="*/ 646420 w 1723947"/>
                <a:gd name="connsiteY12" fmla="*/ 2912138 h 3073753"/>
                <a:gd name="connsiteX13" fmla="*/ 15210 w 1723947"/>
                <a:gd name="connsiteY13" fmla="*/ 1451937 h 3073753"/>
                <a:gd name="connsiteX0" fmla="*/ 0 w 1723947"/>
                <a:gd name="connsiteY0" fmla="*/ 1459542 h 3073753"/>
                <a:gd name="connsiteX1" fmla="*/ 509531 w 1723947"/>
                <a:gd name="connsiteY1" fmla="*/ 136235 h 3073753"/>
                <a:gd name="connsiteX2" fmla="*/ 1117927 w 1723947"/>
                <a:gd name="connsiteY2" fmla="*/ 82999 h 3073753"/>
                <a:gd name="connsiteX3" fmla="*/ 1178767 w 1723947"/>
                <a:gd name="connsiteY3" fmla="*/ 493680 h 3073753"/>
                <a:gd name="connsiteX4" fmla="*/ 760495 w 1723947"/>
                <a:gd name="connsiteY4" fmla="*/ 1117308 h 3073753"/>
                <a:gd name="connsiteX5" fmla="*/ 935409 w 1723947"/>
                <a:gd name="connsiteY5" fmla="*/ 1071676 h 3073753"/>
                <a:gd name="connsiteX6" fmla="*/ 1171162 w 1723947"/>
                <a:gd name="connsiteY6" fmla="*/ 683810 h 3073753"/>
                <a:gd name="connsiteX7" fmla="*/ 1619854 w 1723947"/>
                <a:gd name="connsiteY7" fmla="*/ 668600 h 3073753"/>
                <a:gd name="connsiteX8" fmla="*/ 1711113 w 1723947"/>
                <a:gd name="connsiteY8" fmla="*/ 1018440 h 3073753"/>
                <a:gd name="connsiteX9" fmla="*/ 1414520 w 1723947"/>
                <a:gd name="connsiteY9" fmla="*/ 1406306 h 3073753"/>
                <a:gd name="connsiteX10" fmla="*/ 783309 w 1723947"/>
                <a:gd name="connsiteY10" fmla="*/ 1588831 h 3073753"/>
                <a:gd name="connsiteX11" fmla="*/ 1338471 w 1723947"/>
                <a:gd name="connsiteY11" fmla="*/ 2136406 h 3073753"/>
                <a:gd name="connsiteX12" fmla="*/ 1368891 w 1723947"/>
                <a:gd name="connsiteY12" fmla="*/ 2950164 h 3073753"/>
                <a:gd name="connsiteX13" fmla="*/ 646420 w 1723947"/>
                <a:gd name="connsiteY13" fmla="*/ 2912138 h 3073753"/>
                <a:gd name="connsiteX14" fmla="*/ 15210 w 1723947"/>
                <a:gd name="connsiteY14" fmla="*/ 1451937 h 3073753"/>
                <a:gd name="connsiteX0" fmla="*/ 0 w 1723947"/>
                <a:gd name="connsiteY0" fmla="*/ 1459542 h 3073753"/>
                <a:gd name="connsiteX1" fmla="*/ 509531 w 1723947"/>
                <a:gd name="connsiteY1" fmla="*/ 136235 h 3073753"/>
                <a:gd name="connsiteX2" fmla="*/ 1117927 w 1723947"/>
                <a:gd name="connsiteY2" fmla="*/ 82999 h 3073753"/>
                <a:gd name="connsiteX3" fmla="*/ 1178767 w 1723947"/>
                <a:gd name="connsiteY3" fmla="*/ 493680 h 3073753"/>
                <a:gd name="connsiteX4" fmla="*/ 790914 w 1723947"/>
                <a:gd name="connsiteY4" fmla="*/ 1018440 h 3073753"/>
                <a:gd name="connsiteX5" fmla="*/ 935409 w 1723947"/>
                <a:gd name="connsiteY5" fmla="*/ 1071676 h 3073753"/>
                <a:gd name="connsiteX6" fmla="*/ 1171162 w 1723947"/>
                <a:gd name="connsiteY6" fmla="*/ 683810 h 3073753"/>
                <a:gd name="connsiteX7" fmla="*/ 1619854 w 1723947"/>
                <a:gd name="connsiteY7" fmla="*/ 668600 h 3073753"/>
                <a:gd name="connsiteX8" fmla="*/ 1711113 w 1723947"/>
                <a:gd name="connsiteY8" fmla="*/ 1018440 h 3073753"/>
                <a:gd name="connsiteX9" fmla="*/ 1414520 w 1723947"/>
                <a:gd name="connsiteY9" fmla="*/ 1406306 h 3073753"/>
                <a:gd name="connsiteX10" fmla="*/ 783309 w 1723947"/>
                <a:gd name="connsiteY10" fmla="*/ 1588831 h 3073753"/>
                <a:gd name="connsiteX11" fmla="*/ 1338471 w 1723947"/>
                <a:gd name="connsiteY11" fmla="*/ 2136406 h 3073753"/>
                <a:gd name="connsiteX12" fmla="*/ 1368891 w 1723947"/>
                <a:gd name="connsiteY12" fmla="*/ 2950164 h 3073753"/>
                <a:gd name="connsiteX13" fmla="*/ 646420 w 1723947"/>
                <a:gd name="connsiteY13" fmla="*/ 2912138 h 3073753"/>
                <a:gd name="connsiteX14" fmla="*/ 15210 w 1723947"/>
                <a:gd name="connsiteY14" fmla="*/ 1451937 h 3073753"/>
                <a:gd name="connsiteX0" fmla="*/ 0 w 1722609"/>
                <a:gd name="connsiteY0" fmla="*/ 1459542 h 3073753"/>
                <a:gd name="connsiteX1" fmla="*/ 509531 w 1722609"/>
                <a:gd name="connsiteY1" fmla="*/ 136235 h 3073753"/>
                <a:gd name="connsiteX2" fmla="*/ 1117927 w 1722609"/>
                <a:gd name="connsiteY2" fmla="*/ 82999 h 3073753"/>
                <a:gd name="connsiteX3" fmla="*/ 1178767 w 1722609"/>
                <a:gd name="connsiteY3" fmla="*/ 493680 h 3073753"/>
                <a:gd name="connsiteX4" fmla="*/ 790914 w 1722609"/>
                <a:gd name="connsiteY4" fmla="*/ 1018440 h 3073753"/>
                <a:gd name="connsiteX5" fmla="*/ 935409 w 1722609"/>
                <a:gd name="connsiteY5" fmla="*/ 1071676 h 3073753"/>
                <a:gd name="connsiteX6" fmla="*/ 1232002 w 1722609"/>
                <a:gd name="connsiteY6" fmla="*/ 683810 h 3073753"/>
                <a:gd name="connsiteX7" fmla="*/ 1619854 w 1722609"/>
                <a:gd name="connsiteY7" fmla="*/ 668600 h 3073753"/>
                <a:gd name="connsiteX8" fmla="*/ 1711113 w 1722609"/>
                <a:gd name="connsiteY8" fmla="*/ 1018440 h 3073753"/>
                <a:gd name="connsiteX9" fmla="*/ 1414520 w 1722609"/>
                <a:gd name="connsiteY9" fmla="*/ 1406306 h 3073753"/>
                <a:gd name="connsiteX10" fmla="*/ 783309 w 1722609"/>
                <a:gd name="connsiteY10" fmla="*/ 1588831 h 3073753"/>
                <a:gd name="connsiteX11" fmla="*/ 1338471 w 1722609"/>
                <a:gd name="connsiteY11" fmla="*/ 2136406 h 3073753"/>
                <a:gd name="connsiteX12" fmla="*/ 1368891 w 1722609"/>
                <a:gd name="connsiteY12" fmla="*/ 2950164 h 3073753"/>
                <a:gd name="connsiteX13" fmla="*/ 646420 w 1722609"/>
                <a:gd name="connsiteY13" fmla="*/ 2912138 h 3073753"/>
                <a:gd name="connsiteX14" fmla="*/ 15210 w 1722609"/>
                <a:gd name="connsiteY14" fmla="*/ 1451937 h 3073753"/>
                <a:gd name="connsiteX0" fmla="*/ 0 w 1722609"/>
                <a:gd name="connsiteY0" fmla="*/ 1459542 h 2950164"/>
                <a:gd name="connsiteX1" fmla="*/ 509531 w 1722609"/>
                <a:gd name="connsiteY1" fmla="*/ 136235 h 2950164"/>
                <a:gd name="connsiteX2" fmla="*/ 1117927 w 1722609"/>
                <a:gd name="connsiteY2" fmla="*/ 82999 h 2950164"/>
                <a:gd name="connsiteX3" fmla="*/ 1178767 w 1722609"/>
                <a:gd name="connsiteY3" fmla="*/ 493680 h 2950164"/>
                <a:gd name="connsiteX4" fmla="*/ 790914 w 1722609"/>
                <a:gd name="connsiteY4" fmla="*/ 1018440 h 2950164"/>
                <a:gd name="connsiteX5" fmla="*/ 935409 w 1722609"/>
                <a:gd name="connsiteY5" fmla="*/ 1071676 h 2950164"/>
                <a:gd name="connsiteX6" fmla="*/ 1232002 w 1722609"/>
                <a:gd name="connsiteY6" fmla="*/ 683810 h 2950164"/>
                <a:gd name="connsiteX7" fmla="*/ 1619854 w 1722609"/>
                <a:gd name="connsiteY7" fmla="*/ 668600 h 2950164"/>
                <a:gd name="connsiteX8" fmla="*/ 1711113 w 1722609"/>
                <a:gd name="connsiteY8" fmla="*/ 1018440 h 2950164"/>
                <a:gd name="connsiteX9" fmla="*/ 1414520 w 1722609"/>
                <a:gd name="connsiteY9" fmla="*/ 1406306 h 2950164"/>
                <a:gd name="connsiteX10" fmla="*/ 783309 w 1722609"/>
                <a:gd name="connsiteY10" fmla="*/ 1588831 h 2950164"/>
                <a:gd name="connsiteX11" fmla="*/ 1338471 w 1722609"/>
                <a:gd name="connsiteY11" fmla="*/ 2136406 h 2950164"/>
                <a:gd name="connsiteX12" fmla="*/ 1368891 w 1722609"/>
                <a:gd name="connsiteY12" fmla="*/ 2950164 h 2950164"/>
                <a:gd name="connsiteX13" fmla="*/ 714865 w 1722609"/>
                <a:gd name="connsiteY13" fmla="*/ 2722008 h 2950164"/>
                <a:gd name="connsiteX14" fmla="*/ 15210 w 1722609"/>
                <a:gd name="connsiteY14" fmla="*/ 1451937 h 2950164"/>
                <a:gd name="connsiteX0" fmla="*/ 0 w 1722609"/>
                <a:gd name="connsiteY0" fmla="*/ 1459542 h 2831973"/>
                <a:gd name="connsiteX1" fmla="*/ 509531 w 1722609"/>
                <a:gd name="connsiteY1" fmla="*/ 136235 h 2831973"/>
                <a:gd name="connsiteX2" fmla="*/ 1117927 w 1722609"/>
                <a:gd name="connsiteY2" fmla="*/ 82999 h 2831973"/>
                <a:gd name="connsiteX3" fmla="*/ 1178767 w 1722609"/>
                <a:gd name="connsiteY3" fmla="*/ 493680 h 2831973"/>
                <a:gd name="connsiteX4" fmla="*/ 790914 w 1722609"/>
                <a:gd name="connsiteY4" fmla="*/ 1018440 h 2831973"/>
                <a:gd name="connsiteX5" fmla="*/ 935409 w 1722609"/>
                <a:gd name="connsiteY5" fmla="*/ 1071676 h 2831973"/>
                <a:gd name="connsiteX6" fmla="*/ 1232002 w 1722609"/>
                <a:gd name="connsiteY6" fmla="*/ 683810 h 2831973"/>
                <a:gd name="connsiteX7" fmla="*/ 1619854 w 1722609"/>
                <a:gd name="connsiteY7" fmla="*/ 668600 h 2831973"/>
                <a:gd name="connsiteX8" fmla="*/ 1711113 w 1722609"/>
                <a:gd name="connsiteY8" fmla="*/ 1018440 h 2831973"/>
                <a:gd name="connsiteX9" fmla="*/ 1414520 w 1722609"/>
                <a:gd name="connsiteY9" fmla="*/ 1406306 h 2831973"/>
                <a:gd name="connsiteX10" fmla="*/ 783309 w 1722609"/>
                <a:gd name="connsiteY10" fmla="*/ 1588831 h 2831973"/>
                <a:gd name="connsiteX11" fmla="*/ 1338471 w 1722609"/>
                <a:gd name="connsiteY11" fmla="*/ 2136406 h 2831973"/>
                <a:gd name="connsiteX12" fmla="*/ 1178767 w 1722609"/>
                <a:gd name="connsiteY12" fmla="*/ 2699192 h 2831973"/>
                <a:gd name="connsiteX13" fmla="*/ 714865 w 1722609"/>
                <a:gd name="connsiteY13" fmla="*/ 2722008 h 2831973"/>
                <a:gd name="connsiteX14" fmla="*/ 15210 w 1722609"/>
                <a:gd name="connsiteY14" fmla="*/ 1451937 h 2831973"/>
                <a:gd name="connsiteX0" fmla="*/ 0 w 1722609"/>
                <a:gd name="connsiteY0" fmla="*/ 1459542 h 2813818"/>
                <a:gd name="connsiteX1" fmla="*/ 509531 w 1722609"/>
                <a:gd name="connsiteY1" fmla="*/ 136235 h 2813818"/>
                <a:gd name="connsiteX2" fmla="*/ 1117927 w 1722609"/>
                <a:gd name="connsiteY2" fmla="*/ 82999 h 2813818"/>
                <a:gd name="connsiteX3" fmla="*/ 1178767 w 1722609"/>
                <a:gd name="connsiteY3" fmla="*/ 493680 h 2813818"/>
                <a:gd name="connsiteX4" fmla="*/ 790914 w 1722609"/>
                <a:gd name="connsiteY4" fmla="*/ 1018440 h 2813818"/>
                <a:gd name="connsiteX5" fmla="*/ 935409 w 1722609"/>
                <a:gd name="connsiteY5" fmla="*/ 1071676 h 2813818"/>
                <a:gd name="connsiteX6" fmla="*/ 1232002 w 1722609"/>
                <a:gd name="connsiteY6" fmla="*/ 683810 h 2813818"/>
                <a:gd name="connsiteX7" fmla="*/ 1619854 w 1722609"/>
                <a:gd name="connsiteY7" fmla="*/ 668600 h 2813818"/>
                <a:gd name="connsiteX8" fmla="*/ 1711113 w 1722609"/>
                <a:gd name="connsiteY8" fmla="*/ 1018440 h 2813818"/>
                <a:gd name="connsiteX9" fmla="*/ 1414520 w 1722609"/>
                <a:gd name="connsiteY9" fmla="*/ 1406306 h 2813818"/>
                <a:gd name="connsiteX10" fmla="*/ 783309 w 1722609"/>
                <a:gd name="connsiteY10" fmla="*/ 1588831 h 2813818"/>
                <a:gd name="connsiteX11" fmla="*/ 1338471 w 1722609"/>
                <a:gd name="connsiteY11" fmla="*/ 2136406 h 2813818"/>
                <a:gd name="connsiteX12" fmla="*/ 1178767 w 1722609"/>
                <a:gd name="connsiteY12" fmla="*/ 2699192 h 2813818"/>
                <a:gd name="connsiteX13" fmla="*/ 714865 w 1722609"/>
                <a:gd name="connsiteY13" fmla="*/ 2722008 h 2813818"/>
                <a:gd name="connsiteX14" fmla="*/ 60840 w 1722609"/>
                <a:gd name="connsiteY14" fmla="*/ 1702909 h 2813818"/>
                <a:gd name="connsiteX0" fmla="*/ 0 w 1722609"/>
                <a:gd name="connsiteY0" fmla="*/ 1459542 h 2830868"/>
                <a:gd name="connsiteX1" fmla="*/ 509531 w 1722609"/>
                <a:gd name="connsiteY1" fmla="*/ 136235 h 2830868"/>
                <a:gd name="connsiteX2" fmla="*/ 1117927 w 1722609"/>
                <a:gd name="connsiteY2" fmla="*/ 82999 h 2830868"/>
                <a:gd name="connsiteX3" fmla="*/ 1178767 w 1722609"/>
                <a:gd name="connsiteY3" fmla="*/ 493680 h 2830868"/>
                <a:gd name="connsiteX4" fmla="*/ 790914 w 1722609"/>
                <a:gd name="connsiteY4" fmla="*/ 1018440 h 2830868"/>
                <a:gd name="connsiteX5" fmla="*/ 935409 w 1722609"/>
                <a:gd name="connsiteY5" fmla="*/ 1071676 h 2830868"/>
                <a:gd name="connsiteX6" fmla="*/ 1232002 w 1722609"/>
                <a:gd name="connsiteY6" fmla="*/ 683810 h 2830868"/>
                <a:gd name="connsiteX7" fmla="*/ 1619854 w 1722609"/>
                <a:gd name="connsiteY7" fmla="*/ 668600 h 2830868"/>
                <a:gd name="connsiteX8" fmla="*/ 1711113 w 1722609"/>
                <a:gd name="connsiteY8" fmla="*/ 1018440 h 2830868"/>
                <a:gd name="connsiteX9" fmla="*/ 1414520 w 1722609"/>
                <a:gd name="connsiteY9" fmla="*/ 1406306 h 2830868"/>
                <a:gd name="connsiteX10" fmla="*/ 783309 w 1722609"/>
                <a:gd name="connsiteY10" fmla="*/ 1588831 h 2830868"/>
                <a:gd name="connsiteX11" fmla="*/ 1338471 w 1722609"/>
                <a:gd name="connsiteY11" fmla="*/ 2136406 h 2830868"/>
                <a:gd name="connsiteX12" fmla="*/ 1178767 w 1722609"/>
                <a:gd name="connsiteY12" fmla="*/ 2699192 h 2830868"/>
                <a:gd name="connsiteX13" fmla="*/ 714865 w 1722609"/>
                <a:gd name="connsiteY13" fmla="*/ 2722008 h 2830868"/>
                <a:gd name="connsiteX14" fmla="*/ 1 w 1722609"/>
                <a:gd name="connsiteY14" fmla="*/ 1467147 h 2830868"/>
                <a:gd name="connsiteX0" fmla="*/ 60839 w 1783448"/>
                <a:gd name="connsiteY0" fmla="*/ 1459542 h 2807271"/>
                <a:gd name="connsiteX1" fmla="*/ 570370 w 1783448"/>
                <a:gd name="connsiteY1" fmla="*/ 136235 h 2807271"/>
                <a:gd name="connsiteX2" fmla="*/ 1178766 w 1783448"/>
                <a:gd name="connsiteY2" fmla="*/ 82999 h 2807271"/>
                <a:gd name="connsiteX3" fmla="*/ 1239606 w 1783448"/>
                <a:gd name="connsiteY3" fmla="*/ 493680 h 2807271"/>
                <a:gd name="connsiteX4" fmla="*/ 851753 w 1783448"/>
                <a:gd name="connsiteY4" fmla="*/ 1018440 h 2807271"/>
                <a:gd name="connsiteX5" fmla="*/ 996248 w 1783448"/>
                <a:gd name="connsiteY5" fmla="*/ 1071676 h 2807271"/>
                <a:gd name="connsiteX6" fmla="*/ 1292841 w 1783448"/>
                <a:gd name="connsiteY6" fmla="*/ 683810 h 2807271"/>
                <a:gd name="connsiteX7" fmla="*/ 1680693 w 1783448"/>
                <a:gd name="connsiteY7" fmla="*/ 668600 h 2807271"/>
                <a:gd name="connsiteX8" fmla="*/ 1771952 w 1783448"/>
                <a:gd name="connsiteY8" fmla="*/ 1018440 h 2807271"/>
                <a:gd name="connsiteX9" fmla="*/ 1475359 w 1783448"/>
                <a:gd name="connsiteY9" fmla="*/ 1406306 h 2807271"/>
                <a:gd name="connsiteX10" fmla="*/ 844148 w 1783448"/>
                <a:gd name="connsiteY10" fmla="*/ 1588831 h 2807271"/>
                <a:gd name="connsiteX11" fmla="*/ 1399310 w 1783448"/>
                <a:gd name="connsiteY11" fmla="*/ 2136406 h 2807271"/>
                <a:gd name="connsiteX12" fmla="*/ 1239606 w 1783448"/>
                <a:gd name="connsiteY12" fmla="*/ 2699192 h 2807271"/>
                <a:gd name="connsiteX13" fmla="*/ 775704 w 1783448"/>
                <a:gd name="connsiteY13" fmla="*/ 2722008 h 2807271"/>
                <a:gd name="connsiteX14" fmla="*/ 0 w 1783448"/>
                <a:gd name="connsiteY14" fmla="*/ 1794171 h 2807271"/>
                <a:gd name="connsiteX0" fmla="*/ 0 w 1722609"/>
                <a:gd name="connsiteY0" fmla="*/ 1459542 h 2831973"/>
                <a:gd name="connsiteX1" fmla="*/ 509531 w 1722609"/>
                <a:gd name="connsiteY1" fmla="*/ 136235 h 2831973"/>
                <a:gd name="connsiteX2" fmla="*/ 1117927 w 1722609"/>
                <a:gd name="connsiteY2" fmla="*/ 82999 h 2831973"/>
                <a:gd name="connsiteX3" fmla="*/ 1178767 w 1722609"/>
                <a:gd name="connsiteY3" fmla="*/ 493680 h 2831973"/>
                <a:gd name="connsiteX4" fmla="*/ 790914 w 1722609"/>
                <a:gd name="connsiteY4" fmla="*/ 1018440 h 2831973"/>
                <a:gd name="connsiteX5" fmla="*/ 935409 w 1722609"/>
                <a:gd name="connsiteY5" fmla="*/ 1071676 h 2831973"/>
                <a:gd name="connsiteX6" fmla="*/ 1232002 w 1722609"/>
                <a:gd name="connsiteY6" fmla="*/ 683810 h 2831973"/>
                <a:gd name="connsiteX7" fmla="*/ 1619854 w 1722609"/>
                <a:gd name="connsiteY7" fmla="*/ 668600 h 2831973"/>
                <a:gd name="connsiteX8" fmla="*/ 1711113 w 1722609"/>
                <a:gd name="connsiteY8" fmla="*/ 1018440 h 2831973"/>
                <a:gd name="connsiteX9" fmla="*/ 1414520 w 1722609"/>
                <a:gd name="connsiteY9" fmla="*/ 1406306 h 2831973"/>
                <a:gd name="connsiteX10" fmla="*/ 783309 w 1722609"/>
                <a:gd name="connsiteY10" fmla="*/ 1588831 h 2831973"/>
                <a:gd name="connsiteX11" fmla="*/ 1338471 w 1722609"/>
                <a:gd name="connsiteY11" fmla="*/ 2136406 h 2831973"/>
                <a:gd name="connsiteX12" fmla="*/ 1178767 w 1722609"/>
                <a:gd name="connsiteY12" fmla="*/ 2699192 h 2831973"/>
                <a:gd name="connsiteX13" fmla="*/ 714865 w 1722609"/>
                <a:gd name="connsiteY13" fmla="*/ 2722008 h 2831973"/>
                <a:gd name="connsiteX14" fmla="*/ 1 w 1722609"/>
                <a:gd name="connsiteY14" fmla="*/ 1451937 h 2831973"/>
                <a:gd name="connsiteX0" fmla="*/ 0 w 1722609"/>
                <a:gd name="connsiteY0" fmla="*/ 1459542 h 2818202"/>
                <a:gd name="connsiteX1" fmla="*/ 509531 w 1722609"/>
                <a:gd name="connsiteY1" fmla="*/ 136235 h 2818202"/>
                <a:gd name="connsiteX2" fmla="*/ 1117927 w 1722609"/>
                <a:gd name="connsiteY2" fmla="*/ 82999 h 2818202"/>
                <a:gd name="connsiteX3" fmla="*/ 1178767 w 1722609"/>
                <a:gd name="connsiteY3" fmla="*/ 493680 h 2818202"/>
                <a:gd name="connsiteX4" fmla="*/ 790914 w 1722609"/>
                <a:gd name="connsiteY4" fmla="*/ 1018440 h 2818202"/>
                <a:gd name="connsiteX5" fmla="*/ 935409 w 1722609"/>
                <a:gd name="connsiteY5" fmla="*/ 1071676 h 2818202"/>
                <a:gd name="connsiteX6" fmla="*/ 1232002 w 1722609"/>
                <a:gd name="connsiteY6" fmla="*/ 683810 h 2818202"/>
                <a:gd name="connsiteX7" fmla="*/ 1619854 w 1722609"/>
                <a:gd name="connsiteY7" fmla="*/ 668600 h 2818202"/>
                <a:gd name="connsiteX8" fmla="*/ 1711113 w 1722609"/>
                <a:gd name="connsiteY8" fmla="*/ 1018440 h 2818202"/>
                <a:gd name="connsiteX9" fmla="*/ 1414520 w 1722609"/>
                <a:gd name="connsiteY9" fmla="*/ 1406306 h 2818202"/>
                <a:gd name="connsiteX10" fmla="*/ 783309 w 1722609"/>
                <a:gd name="connsiteY10" fmla="*/ 1588831 h 2818202"/>
                <a:gd name="connsiteX11" fmla="*/ 1338471 w 1722609"/>
                <a:gd name="connsiteY11" fmla="*/ 2136406 h 2818202"/>
                <a:gd name="connsiteX12" fmla="*/ 1178767 w 1722609"/>
                <a:gd name="connsiteY12" fmla="*/ 2699192 h 2818202"/>
                <a:gd name="connsiteX13" fmla="*/ 714865 w 1722609"/>
                <a:gd name="connsiteY13" fmla="*/ 2722008 h 2818202"/>
                <a:gd name="connsiteX14" fmla="*/ 22816 w 1722609"/>
                <a:gd name="connsiteY14" fmla="*/ 1642067 h 2818202"/>
                <a:gd name="connsiteX0" fmla="*/ 15209 w 1699793"/>
                <a:gd name="connsiteY0" fmla="*/ 1654646 h 2830781"/>
                <a:gd name="connsiteX1" fmla="*/ 486715 w 1699793"/>
                <a:gd name="connsiteY1" fmla="*/ 148814 h 2830781"/>
                <a:gd name="connsiteX2" fmla="*/ 1095111 w 1699793"/>
                <a:gd name="connsiteY2" fmla="*/ 95578 h 2830781"/>
                <a:gd name="connsiteX3" fmla="*/ 1155951 w 1699793"/>
                <a:gd name="connsiteY3" fmla="*/ 506259 h 2830781"/>
                <a:gd name="connsiteX4" fmla="*/ 768098 w 1699793"/>
                <a:gd name="connsiteY4" fmla="*/ 1031019 h 2830781"/>
                <a:gd name="connsiteX5" fmla="*/ 912593 w 1699793"/>
                <a:gd name="connsiteY5" fmla="*/ 1084255 h 2830781"/>
                <a:gd name="connsiteX6" fmla="*/ 1209186 w 1699793"/>
                <a:gd name="connsiteY6" fmla="*/ 696389 h 2830781"/>
                <a:gd name="connsiteX7" fmla="*/ 1597038 w 1699793"/>
                <a:gd name="connsiteY7" fmla="*/ 681179 h 2830781"/>
                <a:gd name="connsiteX8" fmla="*/ 1688297 w 1699793"/>
                <a:gd name="connsiteY8" fmla="*/ 1031019 h 2830781"/>
                <a:gd name="connsiteX9" fmla="*/ 1391704 w 1699793"/>
                <a:gd name="connsiteY9" fmla="*/ 1418885 h 2830781"/>
                <a:gd name="connsiteX10" fmla="*/ 760493 w 1699793"/>
                <a:gd name="connsiteY10" fmla="*/ 1601410 h 2830781"/>
                <a:gd name="connsiteX11" fmla="*/ 1315655 w 1699793"/>
                <a:gd name="connsiteY11" fmla="*/ 2148985 h 2830781"/>
                <a:gd name="connsiteX12" fmla="*/ 1155951 w 1699793"/>
                <a:gd name="connsiteY12" fmla="*/ 2711771 h 2830781"/>
                <a:gd name="connsiteX13" fmla="*/ 692049 w 1699793"/>
                <a:gd name="connsiteY13" fmla="*/ 2734587 h 2830781"/>
                <a:gd name="connsiteX14" fmla="*/ 0 w 1699793"/>
                <a:gd name="connsiteY14" fmla="*/ 1654646 h 2830781"/>
                <a:gd name="connsiteX0" fmla="*/ 15209 w 1699793"/>
                <a:gd name="connsiteY0" fmla="*/ 1618106 h 2794241"/>
                <a:gd name="connsiteX1" fmla="*/ 486715 w 1699793"/>
                <a:gd name="connsiteY1" fmla="*/ 173116 h 2794241"/>
                <a:gd name="connsiteX2" fmla="*/ 1095111 w 1699793"/>
                <a:gd name="connsiteY2" fmla="*/ 59038 h 2794241"/>
                <a:gd name="connsiteX3" fmla="*/ 1155951 w 1699793"/>
                <a:gd name="connsiteY3" fmla="*/ 469719 h 2794241"/>
                <a:gd name="connsiteX4" fmla="*/ 768098 w 1699793"/>
                <a:gd name="connsiteY4" fmla="*/ 994479 h 2794241"/>
                <a:gd name="connsiteX5" fmla="*/ 912593 w 1699793"/>
                <a:gd name="connsiteY5" fmla="*/ 1047715 h 2794241"/>
                <a:gd name="connsiteX6" fmla="*/ 1209186 w 1699793"/>
                <a:gd name="connsiteY6" fmla="*/ 659849 h 2794241"/>
                <a:gd name="connsiteX7" fmla="*/ 1597038 w 1699793"/>
                <a:gd name="connsiteY7" fmla="*/ 644639 h 2794241"/>
                <a:gd name="connsiteX8" fmla="*/ 1688297 w 1699793"/>
                <a:gd name="connsiteY8" fmla="*/ 994479 h 2794241"/>
                <a:gd name="connsiteX9" fmla="*/ 1391704 w 1699793"/>
                <a:gd name="connsiteY9" fmla="*/ 1382345 h 2794241"/>
                <a:gd name="connsiteX10" fmla="*/ 760493 w 1699793"/>
                <a:gd name="connsiteY10" fmla="*/ 1564870 h 2794241"/>
                <a:gd name="connsiteX11" fmla="*/ 1315655 w 1699793"/>
                <a:gd name="connsiteY11" fmla="*/ 2112445 h 2794241"/>
                <a:gd name="connsiteX12" fmla="*/ 1155951 w 1699793"/>
                <a:gd name="connsiteY12" fmla="*/ 2675231 h 2794241"/>
                <a:gd name="connsiteX13" fmla="*/ 692049 w 1699793"/>
                <a:gd name="connsiteY13" fmla="*/ 2698047 h 2794241"/>
                <a:gd name="connsiteX14" fmla="*/ 0 w 1699793"/>
                <a:gd name="connsiteY14" fmla="*/ 1618106 h 2794241"/>
                <a:gd name="connsiteX0" fmla="*/ 15209 w 1699793"/>
                <a:gd name="connsiteY0" fmla="*/ 1586341 h 2762476"/>
                <a:gd name="connsiteX1" fmla="*/ 486715 w 1699793"/>
                <a:gd name="connsiteY1" fmla="*/ 141351 h 2762476"/>
                <a:gd name="connsiteX2" fmla="*/ 1034272 w 1699793"/>
                <a:gd name="connsiteY2" fmla="*/ 88115 h 2762476"/>
                <a:gd name="connsiteX3" fmla="*/ 1155951 w 1699793"/>
                <a:gd name="connsiteY3" fmla="*/ 437954 h 2762476"/>
                <a:gd name="connsiteX4" fmla="*/ 768098 w 1699793"/>
                <a:gd name="connsiteY4" fmla="*/ 962714 h 2762476"/>
                <a:gd name="connsiteX5" fmla="*/ 912593 w 1699793"/>
                <a:gd name="connsiteY5" fmla="*/ 1015950 h 2762476"/>
                <a:gd name="connsiteX6" fmla="*/ 1209186 w 1699793"/>
                <a:gd name="connsiteY6" fmla="*/ 628084 h 2762476"/>
                <a:gd name="connsiteX7" fmla="*/ 1597038 w 1699793"/>
                <a:gd name="connsiteY7" fmla="*/ 612874 h 2762476"/>
                <a:gd name="connsiteX8" fmla="*/ 1688297 w 1699793"/>
                <a:gd name="connsiteY8" fmla="*/ 962714 h 2762476"/>
                <a:gd name="connsiteX9" fmla="*/ 1391704 w 1699793"/>
                <a:gd name="connsiteY9" fmla="*/ 1350580 h 2762476"/>
                <a:gd name="connsiteX10" fmla="*/ 760493 w 1699793"/>
                <a:gd name="connsiteY10" fmla="*/ 1533105 h 2762476"/>
                <a:gd name="connsiteX11" fmla="*/ 1315655 w 1699793"/>
                <a:gd name="connsiteY11" fmla="*/ 2080680 h 2762476"/>
                <a:gd name="connsiteX12" fmla="*/ 1155951 w 1699793"/>
                <a:gd name="connsiteY12" fmla="*/ 2643466 h 2762476"/>
                <a:gd name="connsiteX13" fmla="*/ 692049 w 1699793"/>
                <a:gd name="connsiteY13" fmla="*/ 2666282 h 2762476"/>
                <a:gd name="connsiteX14" fmla="*/ 0 w 1699793"/>
                <a:gd name="connsiteY14" fmla="*/ 1586341 h 276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9793" h="2762476">
                  <a:moveTo>
                    <a:pt x="15209" y="1586341"/>
                  </a:moveTo>
                  <a:cubicBezTo>
                    <a:pt x="176814" y="1039399"/>
                    <a:pt x="316871" y="391055"/>
                    <a:pt x="486715" y="141351"/>
                  </a:cubicBezTo>
                  <a:cubicBezTo>
                    <a:pt x="656559" y="-108353"/>
                    <a:pt x="922733" y="38681"/>
                    <a:pt x="1034272" y="88115"/>
                  </a:cubicBezTo>
                  <a:cubicBezTo>
                    <a:pt x="1145811" y="137549"/>
                    <a:pt x="1200313" y="292187"/>
                    <a:pt x="1155951" y="437954"/>
                  </a:cubicBezTo>
                  <a:cubicBezTo>
                    <a:pt x="1111589" y="583721"/>
                    <a:pt x="808658" y="866381"/>
                    <a:pt x="768098" y="962714"/>
                  </a:cubicBezTo>
                  <a:cubicBezTo>
                    <a:pt x="727538" y="1059047"/>
                    <a:pt x="844149" y="1088200"/>
                    <a:pt x="912593" y="1015950"/>
                  </a:cubicBezTo>
                  <a:cubicBezTo>
                    <a:pt x="981038" y="943700"/>
                    <a:pt x="1095112" y="695263"/>
                    <a:pt x="1209186" y="628084"/>
                  </a:cubicBezTo>
                  <a:cubicBezTo>
                    <a:pt x="1323260" y="560905"/>
                    <a:pt x="1517186" y="557102"/>
                    <a:pt x="1597038" y="612874"/>
                  </a:cubicBezTo>
                  <a:cubicBezTo>
                    <a:pt x="1676890" y="668646"/>
                    <a:pt x="1722519" y="839763"/>
                    <a:pt x="1688297" y="962714"/>
                  </a:cubicBezTo>
                  <a:cubicBezTo>
                    <a:pt x="1654075" y="1085665"/>
                    <a:pt x="1546338" y="1255515"/>
                    <a:pt x="1391704" y="1350580"/>
                  </a:cubicBezTo>
                  <a:cubicBezTo>
                    <a:pt x="1237070" y="1445645"/>
                    <a:pt x="773168" y="1411422"/>
                    <a:pt x="760493" y="1533105"/>
                  </a:cubicBezTo>
                  <a:cubicBezTo>
                    <a:pt x="747818" y="1654788"/>
                    <a:pt x="1249745" y="1895620"/>
                    <a:pt x="1315655" y="2080680"/>
                  </a:cubicBezTo>
                  <a:cubicBezTo>
                    <a:pt x="1381565" y="2265740"/>
                    <a:pt x="1259885" y="2545866"/>
                    <a:pt x="1155951" y="2643466"/>
                  </a:cubicBezTo>
                  <a:cubicBezTo>
                    <a:pt x="1052017" y="2741066"/>
                    <a:pt x="884708" y="2842470"/>
                    <a:pt x="692049" y="2666282"/>
                  </a:cubicBezTo>
                  <a:cubicBezTo>
                    <a:pt x="499390" y="2490094"/>
                    <a:pt x="0" y="1586341"/>
                    <a:pt x="0" y="1586341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3124200" y="3886200"/>
              <a:ext cx="685800" cy="685800"/>
            </a:xfrm>
            <a:prstGeom prst="ellipse">
              <a:avLst/>
            </a:prstGeom>
            <a:solidFill>
              <a:srgbClr val="FAC090"/>
            </a:solidFill>
            <a:ln w="38100" cap="flat" cmpd="sng" algn="ctr">
              <a:solidFill>
                <a:srgbClr val="E46C0A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700917" y="1560493"/>
              <a:ext cx="14037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Local</a:t>
              </a:r>
              <a:br>
                <a:rPr lang="en-US" sz="2800" dirty="0" smtClean="0">
                  <a:solidFill>
                    <a:prstClr val="black"/>
                  </a:solidFill>
                </a:rPr>
              </a:br>
              <a:r>
                <a:rPr lang="en-US" sz="2800" dirty="0" smtClean="0">
                  <a:solidFill>
                    <a:prstClr val="black"/>
                  </a:solidFill>
                </a:rPr>
                <a:t>Updates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7" name="Group 109"/>
            <p:cNvGrpSpPr/>
            <p:nvPr/>
          </p:nvGrpSpPr>
          <p:grpSpPr>
            <a:xfrm>
              <a:off x="3305286" y="2819400"/>
              <a:ext cx="2181114" cy="2438398"/>
              <a:chOff x="381000" y="2819402"/>
              <a:chExt cx="2181114" cy="2438398"/>
            </a:xfrm>
          </p:grpSpPr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1552507" y="3021355"/>
                <a:ext cx="702904" cy="65634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V="1">
                <a:off x="568442" y="3677704"/>
                <a:ext cx="984066" cy="5553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V="1">
                <a:off x="1037044" y="3021355"/>
                <a:ext cx="1218367" cy="20195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>
                <a:off x="568442" y="3172820"/>
                <a:ext cx="421743" cy="1060255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rot="5400000">
                <a:off x="683474" y="4171854"/>
                <a:ext cx="1363185" cy="37488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rot="16200000" flipH="1">
                <a:off x="445696" y="4308960"/>
                <a:ext cx="807813" cy="65604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rot="16200000" flipH="1">
                <a:off x="1871306" y="3405460"/>
                <a:ext cx="908789" cy="140581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rot="5400000">
                <a:off x="1855133" y="4096121"/>
                <a:ext cx="706837" cy="37488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rot="16200000" flipH="1">
                <a:off x="1307169" y="3923041"/>
                <a:ext cx="959278" cy="46860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V="1">
                <a:off x="1177625" y="4636981"/>
                <a:ext cx="843485" cy="353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1" name="Picture 120" descr="aapo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80529" y="4384539"/>
                <a:ext cx="298466" cy="48236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2" name="Picture 121" descr="arthur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08550" y="3677704"/>
                <a:ext cx="353564" cy="48236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3" name="Picture 122" descr="funiak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21110" y="2819402"/>
                <a:ext cx="392878" cy="46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4" name="Picture 123" descr="gonzalez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000" y="3980633"/>
                <a:ext cx="320212" cy="4830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5" name="Picture 124" descr="guestrin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5066" y="3425261"/>
                <a:ext cx="324200" cy="46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6" name="Picture 125" descr="ylow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0183" y="4788446"/>
                <a:ext cx="344515" cy="46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27" name="Picture 126" descr="hong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9602" y="2920378"/>
                <a:ext cx="332043" cy="48236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xmlns="" val="28541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105400" y="3200400"/>
            <a:ext cx="2743200" cy="533400"/>
          </a:xfrm>
          <a:prstGeom prst="rect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8200" y="3864114"/>
            <a:ext cx="3821947" cy="2689086"/>
            <a:chOff x="4724400" y="3711714"/>
            <a:chExt cx="3821947" cy="2689086"/>
          </a:xfrm>
        </p:grpSpPr>
        <p:sp>
          <p:nvSpPr>
            <p:cNvPr id="15" name="TextBox 14"/>
            <p:cNvSpPr txBox="1"/>
            <p:nvPr/>
          </p:nvSpPr>
          <p:spPr>
            <a:xfrm>
              <a:off x="7010400" y="4092714"/>
              <a:ext cx="15359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Belief</a:t>
              </a:r>
            </a:p>
            <a:p>
              <a:pPr algn="ctr"/>
              <a:r>
                <a:rPr lang="en-US" sz="2000" dirty="0" smtClean="0"/>
                <a:t>Propagation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3711714"/>
              <a:ext cx="2065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Label Propagation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1200" y="4245114"/>
              <a:ext cx="11415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Kernel</a:t>
              </a:r>
            </a:p>
            <a:p>
              <a:pPr algn="ctr"/>
              <a:r>
                <a:rPr lang="en-US" sz="2000" dirty="0" smtClean="0"/>
                <a:t>Methods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5692914"/>
              <a:ext cx="14927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Deep Belief</a:t>
              </a:r>
            </a:p>
            <a:p>
              <a:pPr algn="ctr"/>
              <a:r>
                <a:rPr lang="en-US" sz="2000" dirty="0" smtClean="0"/>
                <a:t>Networks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5600" y="5616714"/>
              <a:ext cx="12408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Neural</a:t>
              </a:r>
            </a:p>
            <a:p>
              <a:pPr algn="ctr"/>
              <a:r>
                <a:rPr lang="en-US" sz="2000" dirty="0" smtClean="0"/>
                <a:t>Networks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24400" y="4930914"/>
              <a:ext cx="16109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Tensor </a:t>
              </a:r>
            </a:p>
            <a:p>
              <a:r>
                <a:rPr lang="en-US" sz="2000" dirty="0" smtClean="0"/>
                <a:t>Factorization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0" y="5007114"/>
              <a:ext cx="1201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PageRank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9200" y="3864114"/>
              <a:ext cx="81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Lasso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What is the right tool for Graph-Parallel ML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Left-Right Arrow 4"/>
          <p:cNvSpPr/>
          <p:nvPr/>
        </p:nvSpPr>
        <p:spPr bwMode="auto">
          <a:xfrm>
            <a:off x="542310" y="1860742"/>
            <a:ext cx="7999987" cy="957229"/>
          </a:xfrm>
          <a:prstGeom prst="leftRightArrow">
            <a:avLst>
              <a:gd name="adj1" fmla="val 64701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82000">
                <a:schemeClr val="accent2">
                  <a:shade val="94000"/>
                  <a:satMod val="135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rPr>
              <a:t>Data-Parallel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rPr>
              <a:t>                      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ＭＳ Ｐゴシック" pitchFamily="-111" charset="-128"/>
              </a:rPr>
              <a:t>Graph-Parallel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1305" y="3886200"/>
            <a:ext cx="1281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Cross</a:t>
            </a:r>
          </a:p>
          <a:p>
            <a:pPr algn="ctr"/>
            <a:r>
              <a:rPr lang="en-US" sz="2000" dirty="0" smtClean="0"/>
              <a:t>Validation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505" y="3886200"/>
            <a:ext cx="1309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Feature </a:t>
            </a:r>
          </a:p>
          <a:p>
            <a:pPr algn="ctr"/>
            <a:r>
              <a:rPr lang="en-US" sz="2000" dirty="0" smtClean="0"/>
              <a:t>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4905" y="3048000"/>
            <a:ext cx="2788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Map Reduce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4916269"/>
            <a:ext cx="2153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Computing Sufficient</a:t>
            </a:r>
          </a:p>
          <a:p>
            <a:pPr algn="ctr"/>
            <a:r>
              <a:rPr lang="en-US" dirty="0" smtClean="0"/>
              <a:t>Statistics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6800" y="3102114"/>
            <a:ext cx="3276600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Map Reduce?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6050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7924800" cy="2819400"/>
          </a:xfrm>
        </p:spPr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Why not use </a:t>
            </a:r>
            <a:r>
              <a:rPr lang="en-US" sz="5400" i="1" dirty="0" smtClean="0">
                <a:solidFill>
                  <a:schemeClr val="tx1"/>
                </a:solidFill>
              </a:rPr>
              <a:t>Map-Reduce</a:t>
            </a:r>
            <a:r>
              <a:rPr lang="en-US" sz="5400" dirty="0" smtClean="0">
                <a:solidFill>
                  <a:schemeClr val="tx1"/>
                </a:solidFill>
              </a:rPr>
              <a:t/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for 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b="1" dirty="0" smtClean="0">
                <a:solidFill>
                  <a:schemeClr val="tx1"/>
                </a:solidFill>
              </a:rPr>
              <a:t>Graph Parallel </a:t>
            </a:r>
            <a:r>
              <a:rPr lang="en-US" sz="5400" dirty="0" smtClean="0"/>
              <a:t>a</a:t>
            </a:r>
            <a:r>
              <a:rPr lang="en-US" sz="5400" dirty="0" smtClean="0">
                <a:solidFill>
                  <a:schemeClr val="tx1"/>
                </a:solidFill>
              </a:rPr>
              <a:t>lgorithms?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42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Data Dependencies are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257800"/>
          </a:xfrm>
        </p:spPr>
        <p:txBody>
          <a:bodyPr/>
          <a:lstStyle/>
          <a:p>
            <a:r>
              <a:rPr lang="en-US" dirty="0" smtClean="0"/>
              <a:t>Difficult to express dependent data in MR</a:t>
            </a:r>
            <a:endParaRPr lang="en-US" b="1" dirty="0" smtClean="0"/>
          </a:p>
          <a:p>
            <a:pPr lvl="1"/>
            <a:r>
              <a:rPr lang="en-US" dirty="0" smtClean="0"/>
              <a:t>Substantial data transformations </a:t>
            </a:r>
          </a:p>
          <a:p>
            <a:pPr lvl="1"/>
            <a:r>
              <a:rPr lang="en-US" dirty="0" smtClean="0"/>
              <a:t>User managed graph structure</a:t>
            </a:r>
            <a:endParaRPr lang="en-US" dirty="0"/>
          </a:p>
          <a:p>
            <a:pPr lvl="1"/>
            <a:r>
              <a:rPr lang="en-US" dirty="0" smtClean="0"/>
              <a:t>Costly data replication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1962193" y="4011955"/>
            <a:ext cx="702904" cy="65634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 flipV="1">
            <a:off x="978128" y="4668304"/>
            <a:ext cx="984066" cy="55537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 flipV="1">
            <a:off x="1446730" y="4011955"/>
            <a:ext cx="1218367" cy="201953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 flipH="1">
            <a:off x="978128" y="4163420"/>
            <a:ext cx="421743" cy="1060255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 rot="5400000">
            <a:off x="1093160" y="5162454"/>
            <a:ext cx="1363185" cy="37488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 rot="16200000" flipH="1">
            <a:off x="855382" y="5299560"/>
            <a:ext cx="807813" cy="65604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 rot="16200000" flipH="1">
            <a:off x="2280992" y="4396060"/>
            <a:ext cx="908789" cy="14058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rot="5400000">
            <a:off x="2264819" y="5086721"/>
            <a:ext cx="706837" cy="37488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rot="16200000" flipH="1">
            <a:off x="1716855" y="4913641"/>
            <a:ext cx="959278" cy="46860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 flipV="1">
            <a:off x="1587311" y="5627581"/>
            <a:ext cx="843485" cy="35341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ap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0215" y="5375139"/>
            <a:ext cx="298466" cy="4823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 descr="arthu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8236" y="4668304"/>
            <a:ext cx="353564" cy="4823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 descr="funia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0796" y="3810002"/>
            <a:ext cx="392878" cy="46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 descr="gonzale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686" y="4971233"/>
            <a:ext cx="320212" cy="4830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8" descr="guestr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4752" y="4415861"/>
            <a:ext cx="324200" cy="46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9" descr="ylow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9869" y="5779046"/>
            <a:ext cx="344515" cy="46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20" descr="ho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288" y="3910978"/>
            <a:ext cx="332043" cy="48236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" name="Group 56"/>
          <p:cNvGrpSpPr/>
          <p:nvPr/>
        </p:nvGrpSpPr>
        <p:grpSpPr>
          <a:xfrm>
            <a:off x="5507531" y="2895600"/>
            <a:ext cx="1263418" cy="484631"/>
            <a:chOff x="4745531" y="2895600"/>
            <a:chExt cx="1263418" cy="484631"/>
          </a:xfrm>
        </p:grpSpPr>
        <p:pic>
          <p:nvPicPr>
            <p:cNvPr id="22" name="Picture 21" descr="hon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5531" y="2895600"/>
              <a:ext cx="333606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Picture 22" descr="funiak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3283" y="2895600"/>
              <a:ext cx="405666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" name="Picture 23" descr="gonzalez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6870" y="2895600"/>
              <a:ext cx="321291" cy="48463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25" name="Picture 24" descr="funia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471" y="3433065"/>
            <a:ext cx="405666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Picture 25" descr="arthu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5644" y="3433065"/>
            <a:ext cx="355227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Picture 26" descr="ho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8870" y="3433065"/>
            <a:ext cx="333606" cy="48463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9" name="Group 57"/>
          <p:cNvGrpSpPr/>
          <p:nvPr/>
        </p:nvGrpSpPr>
        <p:grpSpPr>
          <a:xfrm>
            <a:off x="5506385" y="3978658"/>
            <a:ext cx="2494615" cy="484631"/>
            <a:chOff x="4744385" y="4011169"/>
            <a:chExt cx="2494615" cy="484631"/>
          </a:xfrm>
        </p:grpSpPr>
        <p:pic>
          <p:nvPicPr>
            <p:cNvPr id="28" name="Picture 27" descr="guestrin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4385" y="4011169"/>
              <a:ext cx="334752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" name="Picture 29" descr="aap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201" y="4011169"/>
              <a:ext cx="299870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" name="Picture 30" descr="arthu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5071" y="4011169"/>
              <a:ext cx="355227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" name="Picture 31" descr="funiak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7871" y="4011169"/>
              <a:ext cx="405666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" name="Picture 32" descr="ylow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3271" y="4011169"/>
              <a:ext cx="355729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" name="Picture 33" descr="gonzalez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6870" y="4011169"/>
              <a:ext cx="321291" cy="48463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35" name="Picture 34" descr="gonzale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9846" y="4520187"/>
            <a:ext cx="321291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8" name="Picture 37" descr="ylow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7071" y="4520187"/>
            <a:ext cx="355729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9" name="Picture 38" descr="ho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8870" y="4520187"/>
            <a:ext cx="333606" cy="48463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6" name="Group 59"/>
          <p:cNvGrpSpPr/>
          <p:nvPr/>
        </p:nvGrpSpPr>
        <p:grpSpPr>
          <a:xfrm>
            <a:off x="5485910" y="5061716"/>
            <a:ext cx="1240031" cy="484631"/>
            <a:chOff x="4723910" y="5077969"/>
            <a:chExt cx="1240031" cy="484631"/>
          </a:xfrm>
        </p:grpSpPr>
        <p:pic>
          <p:nvPicPr>
            <p:cNvPr id="40" name="Picture 39" descr="arthu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910" y="5077969"/>
              <a:ext cx="355227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Picture 40" descr="aap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4071" y="5077969"/>
              <a:ext cx="299870" cy="4846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" name="Picture 41" descr="funiak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6870" y="5077969"/>
              <a:ext cx="405666" cy="48463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3" name="Picture 42" descr="aap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1267" y="5603245"/>
            <a:ext cx="299870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4" name="Picture 43" descr="arthu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6071" y="5603245"/>
            <a:ext cx="355227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6" name="Picture 45" descr="ylow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3271" y="5603245"/>
            <a:ext cx="355729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7" name="Picture 46" descr="ylow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5408" y="6144769"/>
            <a:ext cx="355729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8" name="Picture 47" descr="aap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6071" y="6144769"/>
            <a:ext cx="299870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gonzale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7071" y="6144769"/>
            <a:ext cx="321291" cy="48463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51" name="Group 82"/>
          <p:cNvGrpSpPr/>
          <p:nvPr/>
        </p:nvGrpSpPr>
        <p:grpSpPr>
          <a:xfrm>
            <a:off x="5105400" y="3408680"/>
            <a:ext cx="3200400" cy="2707645"/>
            <a:chOff x="5257800" y="3408680"/>
            <a:chExt cx="3048000" cy="2707645"/>
          </a:xfrm>
        </p:grpSpPr>
        <p:cxnSp>
          <p:nvCxnSpPr>
            <p:cNvPr id="52" name="Straight Connector 51"/>
            <p:cNvCxnSpPr/>
            <p:nvPr/>
          </p:nvCxnSpPr>
          <p:spPr bwMode="auto">
            <a:xfrm>
              <a:off x="5257800" y="3408680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auto">
            <a:xfrm>
              <a:off x="5257800" y="3950209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auto">
            <a:xfrm>
              <a:off x="5257800" y="4491738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 bwMode="auto">
            <a:xfrm>
              <a:off x="5257800" y="5033267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 bwMode="auto">
            <a:xfrm>
              <a:off x="5257800" y="5574796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 bwMode="auto">
            <a:xfrm>
              <a:off x="5257800" y="6116325"/>
              <a:ext cx="3048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 bwMode="auto">
          <a:xfrm>
            <a:off x="5913180" y="2819400"/>
            <a:ext cx="0" cy="3886200"/>
          </a:xfrm>
          <a:prstGeom prst="line">
            <a:avLst/>
          </a:prstGeom>
          <a:ln w="12700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ight Arrow 83"/>
          <p:cNvSpPr/>
          <p:nvPr/>
        </p:nvSpPr>
        <p:spPr bwMode="auto">
          <a:xfrm>
            <a:off x="3429000" y="4800600"/>
            <a:ext cx="914400" cy="381000"/>
          </a:xfrm>
          <a:prstGeom prst="rightArrow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3505130" y="4541382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 Data Records</a:t>
            </a:r>
            <a:endParaRPr lang="en-US" dirty="0"/>
          </a:p>
        </p:txBody>
      </p:sp>
      <p:pic>
        <p:nvPicPr>
          <p:cNvPr id="37" name="Picture 36" descr="guestr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6119" y="4520187"/>
            <a:ext cx="334752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5" name="Picture 44" descr="guestr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8870" y="5603245"/>
            <a:ext cx="334752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0" name="Picture 49" descr="guestr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8870" y="6144769"/>
            <a:ext cx="334752" cy="4846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6" name="Picture 85" descr="guestr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1800" y="3433065"/>
            <a:ext cx="334752" cy="48463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13608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/>
          <p:nvPr/>
        </p:nvGrpSpPr>
        <p:grpSpPr>
          <a:xfrm>
            <a:off x="4724054" y="4343400"/>
            <a:ext cx="3140667" cy="1990725"/>
            <a:chOff x="4632080" y="4410075"/>
            <a:chExt cx="3140667" cy="1990725"/>
          </a:xfrm>
        </p:grpSpPr>
        <p:pic>
          <p:nvPicPr>
            <p:cNvPr id="129042" name="Picture 18" descr="http://www.textually.org/tv/archives/2010/07/30/youtube-logo(2).jpe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4410075"/>
              <a:ext cx="1953414" cy="1381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632080" y="5569803"/>
              <a:ext cx="31406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48 Hours of Video </a:t>
              </a:r>
            </a:p>
            <a:p>
              <a:pPr algn="ctr"/>
              <a:r>
                <a:rPr lang="en-US" sz="2400" dirty="0" smtClean="0"/>
                <a:t>Uploaded every Minute</a:t>
              </a:r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5105400" y="1752600"/>
            <a:ext cx="2354352" cy="1897797"/>
            <a:chOff x="3436848" y="1676400"/>
            <a:chExt cx="2354352" cy="1897797"/>
          </a:xfrm>
        </p:grpSpPr>
        <p:sp>
          <p:nvSpPr>
            <p:cNvPr id="6" name="TextBox 5"/>
            <p:cNvSpPr txBox="1"/>
            <p:nvPr/>
          </p:nvSpPr>
          <p:spPr>
            <a:xfrm>
              <a:off x="3505200" y="2743200"/>
              <a:ext cx="21364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750 Million</a:t>
              </a:r>
            </a:p>
            <a:p>
              <a:pPr algn="ctr"/>
              <a:r>
                <a:rPr lang="en-US" sz="2400" dirty="0" err="1" smtClean="0"/>
                <a:t>Facebook</a:t>
              </a:r>
              <a:r>
                <a:rPr lang="en-US" sz="2400" dirty="0" smtClean="0"/>
                <a:t> Users</a:t>
              </a:r>
              <a:endParaRPr lang="en-US" sz="2400" dirty="0"/>
            </a:p>
          </p:txBody>
        </p:sp>
        <p:pic>
          <p:nvPicPr>
            <p:cNvPr id="129032" name="Picture 8" descr="http://jchutchins.net/site/wp-content/uploads/2009/06/facebook-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36848" y="1676400"/>
              <a:ext cx="2354352" cy="885825"/>
            </a:xfrm>
            <a:prstGeom prst="rect">
              <a:avLst/>
            </a:prstGeom>
            <a:noFill/>
          </p:spPr>
        </p:pic>
      </p:grpSp>
      <p:grpSp>
        <p:nvGrpSpPr>
          <p:cNvPr id="10" name="Group 17"/>
          <p:cNvGrpSpPr/>
          <p:nvPr/>
        </p:nvGrpSpPr>
        <p:grpSpPr>
          <a:xfrm>
            <a:off x="1447800" y="4495800"/>
            <a:ext cx="2314575" cy="1828800"/>
            <a:chOff x="6172200" y="1752600"/>
            <a:chExt cx="2314575" cy="1828800"/>
          </a:xfrm>
        </p:grpSpPr>
        <p:sp>
          <p:nvSpPr>
            <p:cNvPr id="5" name="TextBox 4"/>
            <p:cNvSpPr txBox="1"/>
            <p:nvPr/>
          </p:nvSpPr>
          <p:spPr>
            <a:xfrm>
              <a:off x="6477000" y="2750403"/>
              <a:ext cx="17766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6 Billion </a:t>
              </a:r>
            </a:p>
            <a:p>
              <a:pPr algn="ctr"/>
              <a:r>
                <a:rPr lang="en-US" sz="2400" dirty="0" err="1" smtClean="0"/>
                <a:t>Flickr</a:t>
              </a:r>
              <a:r>
                <a:rPr lang="en-US" sz="2400" dirty="0" smtClean="0"/>
                <a:t> Photos</a:t>
              </a:r>
              <a:endParaRPr lang="en-US" sz="2400" dirty="0"/>
            </a:p>
          </p:txBody>
        </p:sp>
        <p:pic>
          <p:nvPicPr>
            <p:cNvPr id="129036" name="Picture 12" descr="Flick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2200" y="1752600"/>
              <a:ext cx="2314575" cy="914400"/>
            </a:xfrm>
            <a:prstGeom prst="rect">
              <a:avLst/>
            </a:prstGeom>
            <a:noFill/>
          </p:spPr>
        </p:pic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/>
              <a:t>Big Data </a:t>
            </a:r>
            <a:r>
              <a:rPr lang="en-US" dirty="0" smtClean="0"/>
              <a:t>already Happened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66543" y="1676400"/>
            <a:ext cx="2134239" cy="2362200"/>
            <a:chOff x="1566543" y="1676400"/>
            <a:chExt cx="2134239" cy="2362200"/>
          </a:xfrm>
        </p:grpSpPr>
        <p:sp>
          <p:nvSpPr>
            <p:cNvPr id="4" name="TextBox 3"/>
            <p:cNvSpPr txBox="1"/>
            <p:nvPr/>
          </p:nvSpPr>
          <p:spPr>
            <a:xfrm>
              <a:off x="1566543" y="3207603"/>
              <a:ext cx="2134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1 Billion Tweets</a:t>
              </a:r>
            </a:p>
            <a:p>
              <a:pPr algn="ctr"/>
              <a:r>
                <a:rPr lang="en-US" sz="2400" dirty="0" smtClean="0"/>
                <a:t>Per Week</a:t>
              </a:r>
              <a:endParaRPr lang="en-US" sz="2400" dirty="0"/>
            </a:p>
          </p:txBody>
        </p:sp>
        <p:pic>
          <p:nvPicPr>
            <p:cNvPr id="2050" name="Picture 2" descr="Twitter_newbird_boxed_blueonwhit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8800" y="1676400"/>
              <a:ext cx="1600200" cy="16002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191205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Iterative Computation is Difficult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990600"/>
          </a:xfrm>
        </p:spPr>
        <p:txBody>
          <a:bodyPr/>
          <a:lstStyle/>
          <a:p>
            <a:r>
              <a:rPr lang="en-US" dirty="0" smtClean="0"/>
              <a:t>System is not optimized for iteration: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990600" y="23469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990600" y="29311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90600" y="35153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90600" y="40995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90600" y="46837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990600" y="52679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90600" y="58521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grpSp>
        <p:nvGrpSpPr>
          <p:cNvPr id="4" name="Group 152"/>
          <p:cNvGrpSpPr/>
          <p:nvPr/>
        </p:nvGrpSpPr>
        <p:grpSpPr>
          <a:xfrm>
            <a:off x="1524000" y="2346960"/>
            <a:ext cx="2133600" cy="3825240"/>
            <a:chOff x="990600" y="2118360"/>
            <a:chExt cx="2133600" cy="3825240"/>
          </a:xfrm>
        </p:grpSpPr>
        <p:sp>
          <p:nvSpPr>
            <p:cNvPr id="12" name="Oval 11"/>
            <p:cNvSpPr/>
            <p:nvPr/>
          </p:nvSpPr>
          <p:spPr bwMode="auto">
            <a:xfrm>
              <a:off x="2590800" y="2118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590800" y="2702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590800" y="3286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590800" y="3870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590800" y="4455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590800" y="5039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590800" y="5623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1447800" y="2346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1447800" y="35661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1447800" y="47853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3" name="Straight Arrow Connector 22"/>
            <p:cNvCxnSpPr>
              <a:stCxn id="5" idx="6"/>
              <a:endCxn id="19" idx="1"/>
            </p:cNvCxnSpPr>
            <p:nvPr/>
          </p:nvCxnSpPr>
          <p:spPr bwMode="auto">
            <a:xfrm>
              <a:off x="990600" y="2278380"/>
              <a:ext cx="4572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6" idx="6"/>
              <a:endCxn id="19" idx="1"/>
            </p:cNvCxnSpPr>
            <p:nvPr/>
          </p:nvCxnSpPr>
          <p:spPr bwMode="auto">
            <a:xfrm flipV="1">
              <a:off x="990600" y="2537460"/>
              <a:ext cx="4572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6"/>
              <a:endCxn id="20" idx="1"/>
            </p:cNvCxnSpPr>
            <p:nvPr/>
          </p:nvCxnSpPr>
          <p:spPr bwMode="auto">
            <a:xfrm>
              <a:off x="990600" y="3446780"/>
              <a:ext cx="457200" cy="309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20" idx="1"/>
            </p:cNvCxnSpPr>
            <p:nvPr/>
          </p:nvCxnSpPr>
          <p:spPr bwMode="auto">
            <a:xfrm flipV="1">
              <a:off x="990600" y="3756660"/>
              <a:ext cx="457200" cy="274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6"/>
              <a:endCxn id="21" idx="1"/>
            </p:cNvCxnSpPr>
            <p:nvPr/>
          </p:nvCxnSpPr>
          <p:spPr bwMode="auto">
            <a:xfrm>
              <a:off x="990600" y="4615180"/>
              <a:ext cx="457200" cy="3606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21" idx="1"/>
            </p:cNvCxnSpPr>
            <p:nvPr/>
          </p:nvCxnSpPr>
          <p:spPr bwMode="auto">
            <a:xfrm flipV="1">
              <a:off x="990600" y="4975860"/>
              <a:ext cx="4572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6"/>
              <a:endCxn id="21" idx="1"/>
            </p:cNvCxnSpPr>
            <p:nvPr/>
          </p:nvCxnSpPr>
          <p:spPr bwMode="auto">
            <a:xfrm flipV="1">
              <a:off x="990600" y="4975860"/>
              <a:ext cx="4572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9" idx="3"/>
              <a:endCxn id="12" idx="2"/>
            </p:cNvCxnSpPr>
            <p:nvPr/>
          </p:nvCxnSpPr>
          <p:spPr bwMode="auto">
            <a:xfrm flipV="1">
              <a:off x="2057400" y="22783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9" idx="3"/>
              <a:endCxn id="14" idx="2"/>
            </p:cNvCxnSpPr>
            <p:nvPr/>
          </p:nvCxnSpPr>
          <p:spPr bwMode="auto">
            <a:xfrm>
              <a:off x="2057400" y="2537460"/>
              <a:ext cx="533400" cy="909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0" idx="3"/>
              <a:endCxn id="13" idx="2"/>
            </p:cNvCxnSpPr>
            <p:nvPr/>
          </p:nvCxnSpPr>
          <p:spPr bwMode="auto">
            <a:xfrm flipV="1">
              <a:off x="2057400" y="28625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0" idx="3"/>
              <a:endCxn id="16" idx="2"/>
            </p:cNvCxnSpPr>
            <p:nvPr/>
          </p:nvCxnSpPr>
          <p:spPr bwMode="auto">
            <a:xfrm>
              <a:off x="2057400" y="3756660"/>
              <a:ext cx="533400" cy="858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1" idx="3"/>
              <a:endCxn id="17" idx="2"/>
            </p:cNvCxnSpPr>
            <p:nvPr/>
          </p:nvCxnSpPr>
          <p:spPr bwMode="auto">
            <a:xfrm>
              <a:off x="2057400" y="49758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1" idx="3"/>
              <a:endCxn id="15" idx="2"/>
            </p:cNvCxnSpPr>
            <p:nvPr/>
          </p:nvCxnSpPr>
          <p:spPr bwMode="auto">
            <a:xfrm flipV="1">
              <a:off x="2057400" y="40309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1" idx="3"/>
              <a:endCxn id="18" idx="2"/>
            </p:cNvCxnSpPr>
            <p:nvPr/>
          </p:nvCxnSpPr>
          <p:spPr bwMode="auto">
            <a:xfrm>
              <a:off x="2057400" y="49758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153"/>
          <p:cNvGrpSpPr/>
          <p:nvPr/>
        </p:nvGrpSpPr>
        <p:grpSpPr>
          <a:xfrm>
            <a:off x="3657600" y="2346960"/>
            <a:ext cx="2209800" cy="3825240"/>
            <a:chOff x="3124200" y="2118360"/>
            <a:chExt cx="2209800" cy="3825240"/>
          </a:xfrm>
        </p:grpSpPr>
        <p:sp>
          <p:nvSpPr>
            <p:cNvPr id="105" name="Oval 104"/>
            <p:cNvSpPr/>
            <p:nvPr/>
          </p:nvSpPr>
          <p:spPr bwMode="auto">
            <a:xfrm>
              <a:off x="4800600" y="2118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800600" y="2702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4800600" y="3286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4800600" y="3870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4800600" y="4455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800600" y="5039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4800600" y="5623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2" name="Rounded Rectangle 111"/>
            <p:cNvSpPr/>
            <p:nvPr/>
          </p:nvSpPr>
          <p:spPr bwMode="auto">
            <a:xfrm>
              <a:off x="3657600" y="2346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 bwMode="auto">
            <a:xfrm>
              <a:off x="3657600" y="35661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3657600" y="47853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15" name="Straight Arrow Connector 114"/>
            <p:cNvCxnSpPr>
              <a:endCxn id="112" idx="1"/>
            </p:cNvCxnSpPr>
            <p:nvPr/>
          </p:nvCxnSpPr>
          <p:spPr bwMode="auto">
            <a:xfrm>
              <a:off x="3124200" y="22783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12" idx="1"/>
            </p:cNvCxnSpPr>
            <p:nvPr/>
          </p:nvCxnSpPr>
          <p:spPr bwMode="auto">
            <a:xfrm flipV="1">
              <a:off x="3124200" y="2537460"/>
              <a:ext cx="5334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endCxn id="113" idx="1"/>
            </p:cNvCxnSpPr>
            <p:nvPr/>
          </p:nvCxnSpPr>
          <p:spPr bwMode="auto">
            <a:xfrm>
              <a:off x="3124200" y="3446780"/>
              <a:ext cx="533400" cy="309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113" idx="1"/>
            </p:cNvCxnSpPr>
            <p:nvPr/>
          </p:nvCxnSpPr>
          <p:spPr bwMode="auto">
            <a:xfrm flipV="1">
              <a:off x="3124200" y="3756660"/>
              <a:ext cx="533400" cy="274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4" idx="1"/>
            </p:cNvCxnSpPr>
            <p:nvPr/>
          </p:nvCxnSpPr>
          <p:spPr bwMode="auto">
            <a:xfrm>
              <a:off x="3124200" y="4615180"/>
              <a:ext cx="533400" cy="3606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endCxn id="114" idx="1"/>
            </p:cNvCxnSpPr>
            <p:nvPr/>
          </p:nvCxnSpPr>
          <p:spPr bwMode="auto">
            <a:xfrm flipV="1">
              <a:off x="3124200" y="49758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114" idx="1"/>
            </p:cNvCxnSpPr>
            <p:nvPr/>
          </p:nvCxnSpPr>
          <p:spPr bwMode="auto">
            <a:xfrm flipV="1">
              <a:off x="3124200" y="49758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3"/>
              <a:endCxn id="105" idx="2"/>
            </p:cNvCxnSpPr>
            <p:nvPr/>
          </p:nvCxnSpPr>
          <p:spPr bwMode="auto">
            <a:xfrm flipV="1">
              <a:off x="4267200" y="22783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2" idx="3"/>
              <a:endCxn id="107" idx="2"/>
            </p:cNvCxnSpPr>
            <p:nvPr/>
          </p:nvCxnSpPr>
          <p:spPr bwMode="auto">
            <a:xfrm>
              <a:off x="4267200" y="2537460"/>
              <a:ext cx="533400" cy="909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3" idx="3"/>
              <a:endCxn id="106" idx="2"/>
            </p:cNvCxnSpPr>
            <p:nvPr/>
          </p:nvCxnSpPr>
          <p:spPr bwMode="auto">
            <a:xfrm flipV="1">
              <a:off x="4267200" y="28625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3" idx="3"/>
              <a:endCxn id="109" idx="2"/>
            </p:cNvCxnSpPr>
            <p:nvPr/>
          </p:nvCxnSpPr>
          <p:spPr bwMode="auto">
            <a:xfrm>
              <a:off x="4267200" y="3756660"/>
              <a:ext cx="533400" cy="858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4" idx="3"/>
              <a:endCxn id="110" idx="2"/>
            </p:cNvCxnSpPr>
            <p:nvPr/>
          </p:nvCxnSpPr>
          <p:spPr bwMode="auto">
            <a:xfrm>
              <a:off x="4267200" y="49758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4" idx="3"/>
              <a:endCxn id="108" idx="2"/>
            </p:cNvCxnSpPr>
            <p:nvPr/>
          </p:nvCxnSpPr>
          <p:spPr bwMode="auto">
            <a:xfrm flipV="1">
              <a:off x="4267200" y="40309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4" idx="3"/>
              <a:endCxn id="111" idx="2"/>
            </p:cNvCxnSpPr>
            <p:nvPr/>
          </p:nvCxnSpPr>
          <p:spPr bwMode="auto">
            <a:xfrm>
              <a:off x="4267200" y="49758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154"/>
          <p:cNvGrpSpPr/>
          <p:nvPr/>
        </p:nvGrpSpPr>
        <p:grpSpPr>
          <a:xfrm>
            <a:off x="5867400" y="2346960"/>
            <a:ext cx="2209800" cy="3825240"/>
            <a:chOff x="5334000" y="2118360"/>
            <a:chExt cx="2209800" cy="3825240"/>
          </a:xfrm>
        </p:grpSpPr>
        <p:sp>
          <p:nvSpPr>
            <p:cNvPr id="129" name="Oval 128"/>
            <p:cNvSpPr/>
            <p:nvPr/>
          </p:nvSpPr>
          <p:spPr bwMode="auto">
            <a:xfrm>
              <a:off x="7010400" y="2118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010400" y="2702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010400" y="3286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010400" y="3870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010400" y="4455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010400" y="5039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010400" y="5623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 bwMode="auto">
            <a:xfrm>
              <a:off x="5867400" y="2346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7" name="Rounded Rectangle 136"/>
            <p:cNvSpPr/>
            <p:nvPr/>
          </p:nvSpPr>
          <p:spPr bwMode="auto">
            <a:xfrm>
              <a:off x="5867400" y="35661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8" name="Rounded Rectangle 137"/>
            <p:cNvSpPr/>
            <p:nvPr/>
          </p:nvSpPr>
          <p:spPr bwMode="auto">
            <a:xfrm>
              <a:off x="5867400" y="47853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39" name="Straight Arrow Connector 138"/>
            <p:cNvCxnSpPr>
              <a:endCxn id="136" idx="1"/>
            </p:cNvCxnSpPr>
            <p:nvPr/>
          </p:nvCxnSpPr>
          <p:spPr bwMode="auto">
            <a:xfrm>
              <a:off x="5334000" y="22783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36" idx="1"/>
            </p:cNvCxnSpPr>
            <p:nvPr/>
          </p:nvCxnSpPr>
          <p:spPr bwMode="auto">
            <a:xfrm flipV="1">
              <a:off x="5334000" y="2537460"/>
              <a:ext cx="5334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37" idx="1"/>
            </p:cNvCxnSpPr>
            <p:nvPr/>
          </p:nvCxnSpPr>
          <p:spPr bwMode="auto">
            <a:xfrm>
              <a:off x="5334000" y="3446780"/>
              <a:ext cx="533400" cy="309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37" idx="1"/>
            </p:cNvCxnSpPr>
            <p:nvPr/>
          </p:nvCxnSpPr>
          <p:spPr bwMode="auto">
            <a:xfrm flipV="1">
              <a:off x="5334000" y="3756660"/>
              <a:ext cx="533400" cy="274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endCxn id="138" idx="1"/>
            </p:cNvCxnSpPr>
            <p:nvPr/>
          </p:nvCxnSpPr>
          <p:spPr bwMode="auto">
            <a:xfrm>
              <a:off x="5334000" y="4615180"/>
              <a:ext cx="533400" cy="3606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38" idx="1"/>
            </p:cNvCxnSpPr>
            <p:nvPr/>
          </p:nvCxnSpPr>
          <p:spPr bwMode="auto">
            <a:xfrm flipV="1">
              <a:off x="5334000" y="49758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38" idx="1"/>
            </p:cNvCxnSpPr>
            <p:nvPr/>
          </p:nvCxnSpPr>
          <p:spPr bwMode="auto">
            <a:xfrm flipV="1">
              <a:off x="5334000" y="49758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36" idx="3"/>
              <a:endCxn id="129" idx="2"/>
            </p:cNvCxnSpPr>
            <p:nvPr/>
          </p:nvCxnSpPr>
          <p:spPr bwMode="auto">
            <a:xfrm flipV="1">
              <a:off x="6477000" y="22783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6" idx="3"/>
              <a:endCxn id="131" idx="2"/>
            </p:cNvCxnSpPr>
            <p:nvPr/>
          </p:nvCxnSpPr>
          <p:spPr bwMode="auto">
            <a:xfrm>
              <a:off x="6477000" y="2537460"/>
              <a:ext cx="533400" cy="909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37" idx="3"/>
              <a:endCxn id="130" idx="2"/>
            </p:cNvCxnSpPr>
            <p:nvPr/>
          </p:nvCxnSpPr>
          <p:spPr bwMode="auto">
            <a:xfrm flipV="1">
              <a:off x="6477000" y="28625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7" idx="3"/>
              <a:endCxn id="133" idx="2"/>
            </p:cNvCxnSpPr>
            <p:nvPr/>
          </p:nvCxnSpPr>
          <p:spPr bwMode="auto">
            <a:xfrm>
              <a:off x="6477000" y="3756660"/>
              <a:ext cx="533400" cy="858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8" idx="3"/>
              <a:endCxn id="134" idx="2"/>
            </p:cNvCxnSpPr>
            <p:nvPr/>
          </p:nvCxnSpPr>
          <p:spPr bwMode="auto">
            <a:xfrm>
              <a:off x="6477000" y="49758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8" idx="3"/>
              <a:endCxn id="132" idx="2"/>
            </p:cNvCxnSpPr>
            <p:nvPr/>
          </p:nvCxnSpPr>
          <p:spPr bwMode="auto">
            <a:xfrm flipV="1">
              <a:off x="6477000" y="40309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38" idx="3"/>
              <a:endCxn id="135" idx="2"/>
            </p:cNvCxnSpPr>
            <p:nvPr/>
          </p:nvCxnSpPr>
          <p:spPr bwMode="auto">
            <a:xfrm>
              <a:off x="6477000" y="49758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/>
          <p:cNvCxnSpPr/>
          <p:nvPr/>
        </p:nvCxnSpPr>
        <p:spPr bwMode="auto">
          <a:xfrm>
            <a:off x="990600" y="2057400"/>
            <a:ext cx="6934200" cy="1588"/>
          </a:xfrm>
          <a:prstGeom prst="straightConnector1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8" name="TextBox 157"/>
          <p:cNvSpPr txBox="1"/>
          <p:nvPr/>
        </p:nvSpPr>
        <p:spPr>
          <a:xfrm>
            <a:off x="3733800" y="1752600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 bwMode="auto">
          <a:xfrm rot="5400000">
            <a:off x="10668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Disk Penalty</a:t>
            </a:r>
          </a:p>
        </p:txBody>
      </p:sp>
      <p:sp>
        <p:nvSpPr>
          <p:cNvPr id="168" name="Rectangle 167"/>
          <p:cNvSpPr/>
          <p:nvPr/>
        </p:nvSpPr>
        <p:spPr bwMode="auto">
          <a:xfrm rot="5400000">
            <a:off x="33528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Disk Penalty</a:t>
            </a:r>
          </a:p>
        </p:txBody>
      </p:sp>
      <p:sp>
        <p:nvSpPr>
          <p:cNvPr id="169" name="Rectangle 168"/>
          <p:cNvSpPr/>
          <p:nvPr/>
        </p:nvSpPr>
        <p:spPr bwMode="auto">
          <a:xfrm rot="5400000">
            <a:off x="55626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Disk Penalty</a:t>
            </a:r>
          </a:p>
        </p:txBody>
      </p:sp>
      <p:sp>
        <p:nvSpPr>
          <p:cNvPr id="93" name="Rectangle 92"/>
          <p:cNvSpPr/>
          <p:nvPr/>
        </p:nvSpPr>
        <p:spPr bwMode="auto">
          <a:xfrm rot="5400000">
            <a:off x="-1524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Startup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Penalty</a:t>
            </a:r>
          </a:p>
        </p:txBody>
      </p:sp>
      <p:sp>
        <p:nvSpPr>
          <p:cNvPr id="94" name="Rectangle 93"/>
          <p:cNvSpPr/>
          <p:nvPr/>
        </p:nvSpPr>
        <p:spPr bwMode="auto">
          <a:xfrm rot="5400000">
            <a:off x="21336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Startup Penalty</a:t>
            </a:r>
          </a:p>
        </p:txBody>
      </p:sp>
      <p:sp>
        <p:nvSpPr>
          <p:cNvPr id="95" name="Rectangle 94"/>
          <p:cNvSpPr/>
          <p:nvPr/>
        </p:nvSpPr>
        <p:spPr bwMode="auto">
          <a:xfrm rot="5400000">
            <a:off x="4343400" y="4038600"/>
            <a:ext cx="3505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Startup Penalty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  <p:bldP spid="93" grpId="0" animBg="1"/>
      <p:bldP spid="94" grpId="0" animBg="1"/>
      <p:bldP spid="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76800" y="3810000"/>
            <a:ext cx="3821947" cy="2689086"/>
            <a:chOff x="4724400" y="3711714"/>
            <a:chExt cx="3821947" cy="2689086"/>
          </a:xfrm>
        </p:grpSpPr>
        <p:sp>
          <p:nvSpPr>
            <p:cNvPr id="15" name="TextBox 14"/>
            <p:cNvSpPr txBox="1"/>
            <p:nvPr/>
          </p:nvSpPr>
          <p:spPr>
            <a:xfrm>
              <a:off x="7010400" y="4092714"/>
              <a:ext cx="15359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Belief</a:t>
              </a:r>
            </a:p>
            <a:p>
              <a:pPr algn="ctr"/>
              <a:r>
                <a:rPr lang="en-US" sz="2000" dirty="0" smtClean="0"/>
                <a:t>Propagation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3711714"/>
              <a:ext cx="6782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SVM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1200" y="4245114"/>
              <a:ext cx="11415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Kernel</a:t>
              </a:r>
            </a:p>
            <a:p>
              <a:pPr algn="ctr"/>
              <a:r>
                <a:rPr lang="en-US" sz="2000" dirty="0" smtClean="0"/>
                <a:t>Methods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5692914"/>
              <a:ext cx="14927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Deep Belief</a:t>
              </a:r>
            </a:p>
            <a:p>
              <a:pPr algn="ctr"/>
              <a:r>
                <a:rPr lang="en-US" sz="2000" dirty="0" smtClean="0"/>
                <a:t>Networks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5600" y="5616714"/>
              <a:ext cx="12408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Neural</a:t>
              </a:r>
            </a:p>
            <a:p>
              <a:pPr algn="ctr"/>
              <a:r>
                <a:rPr lang="en-US" sz="2000" dirty="0" smtClean="0"/>
                <a:t>Networks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24400" y="4930914"/>
              <a:ext cx="16109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Tensor </a:t>
              </a:r>
            </a:p>
            <a:p>
              <a:r>
                <a:rPr lang="en-US" sz="2000" dirty="0" smtClean="0"/>
                <a:t>Factorization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0" y="5007114"/>
              <a:ext cx="1201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PageRank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9200" y="3864114"/>
              <a:ext cx="81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Lasso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Map-Reduce for Data-Parallel ML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762000"/>
          </a:xfrm>
        </p:spPr>
        <p:txBody>
          <a:bodyPr/>
          <a:lstStyle/>
          <a:p>
            <a:r>
              <a:rPr lang="en-US" dirty="0" smtClean="0"/>
              <a:t>Excellent for large data-parallel tasks!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Left-Right Arrow 4"/>
          <p:cNvSpPr/>
          <p:nvPr/>
        </p:nvSpPr>
        <p:spPr bwMode="auto">
          <a:xfrm>
            <a:off x="542310" y="1860742"/>
            <a:ext cx="7999987" cy="957229"/>
          </a:xfrm>
          <a:prstGeom prst="leftRightArrow">
            <a:avLst>
              <a:gd name="adj1" fmla="val 64701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82000">
                <a:schemeClr val="accent2">
                  <a:shade val="94000"/>
                  <a:satMod val="135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rPr>
              <a:t>Data-Parallel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rPr>
              <a:t>                      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  <a:ea typeface="ＭＳ Ｐゴシック" pitchFamily="-111" charset="-128"/>
              </a:rPr>
              <a:t>Graph-Parallel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3886200"/>
            <a:ext cx="1281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Cross</a:t>
            </a:r>
          </a:p>
          <a:p>
            <a:pPr algn="ctr"/>
            <a:r>
              <a:rPr lang="en-US" sz="2000" dirty="0" smtClean="0"/>
              <a:t>Validation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886200"/>
            <a:ext cx="1309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Feature </a:t>
            </a:r>
          </a:p>
          <a:p>
            <a:pPr algn="ctr"/>
            <a:r>
              <a:rPr lang="en-US" sz="2000" dirty="0" smtClean="0"/>
              <a:t>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3048000"/>
            <a:ext cx="2788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Map Reduce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76295" y="4916269"/>
            <a:ext cx="2153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Computing Sufficient</a:t>
            </a:r>
          </a:p>
          <a:p>
            <a:pPr algn="ctr"/>
            <a:r>
              <a:rPr lang="en-US" dirty="0" smtClean="0"/>
              <a:t>Statistics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05400" y="3048000"/>
            <a:ext cx="3276600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Map Reduce?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3048000"/>
            <a:ext cx="3962400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MPI/</a:t>
            </a:r>
            <a:r>
              <a:rPr lang="en-US" sz="4000" dirty="0" err="1" smtClean="0"/>
              <a:t>Pthreads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6050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from="(ppt_w)" to="(-ppt_w*2)" calcmode="lin" valueType="num">
                                      <p:cBhvr rctx="PPT">
                                        <p:cTn id="6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7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143137"/>
            <a:ext cx="7772400" cy="1676400"/>
          </a:xfrm>
        </p:spPr>
        <p:txBody>
          <a:bodyPr/>
          <a:lstStyle/>
          <a:p>
            <a:r>
              <a:rPr lang="en-US" b="1" dirty="0"/>
              <a:t>Threads, Locks, &amp; Messages </a:t>
            </a: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2644955" y="4276737"/>
            <a:ext cx="385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“low level parallel primitives”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143000"/>
            <a:ext cx="2232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could use ….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5159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Threads, Locks, and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562600"/>
          </a:xfrm>
        </p:spPr>
        <p:txBody>
          <a:bodyPr/>
          <a:lstStyle/>
          <a:p>
            <a:r>
              <a:rPr lang="en-US" sz="3200" dirty="0" smtClean="0"/>
              <a:t>ML experts         </a:t>
            </a:r>
            <a:r>
              <a:rPr lang="en-US" sz="3200" b="1" dirty="0" smtClean="0"/>
              <a:t>repeatedly</a:t>
            </a:r>
            <a:r>
              <a:rPr lang="en-US" sz="3200" dirty="0" smtClean="0"/>
              <a:t> solve the same parallel design challenges:</a:t>
            </a:r>
          </a:p>
          <a:p>
            <a:pPr lvl="1"/>
            <a:r>
              <a:rPr lang="en-US" sz="2800" dirty="0" smtClean="0"/>
              <a:t>Implement and debug complex parallel system</a:t>
            </a:r>
          </a:p>
          <a:p>
            <a:pPr lvl="1"/>
            <a:r>
              <a:rPr lang="en-US" sz="2800" dirty="0" smtClean="0"/>
              <a:t>Tune for a specific parallel platform</a:t>
            </a:r>
          </a:p>
          <a:p>
            <a:pPr lvl="1"/>
            <a:r>
              <a:rPr lang="en-US" sz="2800" dirty="0" smtClean="0"/>
              <a:t>Six months later the conference paper contains:</a:t>
            </a:r>
          </a:p>
          <a:p>
            <a:pPr algn="ctr">
              <a:lnSpc>
                <a:spcPct val="150000"/>
              </a:lnSpc>
              <a:buNone/>
            </a:pPr>
            <a:r>
              <a:rPr lang="en-US" i="1" dirty="0" smtClean="0"/>
              <a:t>“We implemented ______ in parallel.”</a:t>
            </a:r>
            <a:endParaRPr lang="en-US" sz="3200" dirty="0"/>
          </a:p>
          <a:p>
            <a:pPr>
              <a:buClr>
                <a:srgbClr val="0000FF"/>
              </a:buClr>
            </a:pPr>
            <a:r>
              <a:rPr lang="en-US" sz="3200" dirty="0" smtClean="0">
                <a:solidFill>
                  <a:prstClr val="black"/>
                </a:solidFill>
              </a:rPr>
              <a:t>The resulting code:</a:t>
            </a:r>
          </a:p>
          <a:p>
            <a:pPr lvl="1">
              <a:buClr>
                <a:srgbClr val="0000FF"/>
              </a:buClr>
            </a:pPr>
            <a:r>
              <a:rPr lang="en-US" dirty="0" smtClean="0">
                <a:solidFill>
                  <a:prstClr val="black"/>
                </a:solidFill>
              </a:rPr>
              <a:t>is difficult to maintain</a:t>
            </a:r>
          </a:p>
          <a:p>
            <a:pPr lvl="1">
              <a:buClr>
                <a:srgbClr val="0000FF"/>
              </a:buClr>
            </a:pPr>
            <a:r>
              <a:rPr lang="en-US" dirty="0" smtClean="0">
                <a:solidFill>
                  <a:prstClr val="black"/>
                </a:solidFill>
              </a:rPr>
              <a:t>is difficult to extend</a:t>
            </a:r>
          </a:p>
          <a:p>
            <a:pPr lvl="2">
              <a:buClr>
                <a:srgbClr val="0000FF"/>
              </a:buClr>
            </a:pPr>
            <a:r>
              <a:rPr lang="en-US" dirty="0">
                <a:solidFill>
                  <a:prstClr val="black"/>
                </a:solidFill>
              </a:rPr>
              <a:t>c</a:t>
            </a:r>
            <a:r>
              <a:rPr lang="en-US" dirty="0" smtClean="0">
                <a:solidFill>
                  <a:prstClr val="black"/>
                </a:solidFill>
              </a:rPr>
              <a:t>ouples learning model to parallel implementation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rot="21364725">
            <a:off x="762046" y="1032401"/>
            <a:ext cx="2651114" cy="553998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1440" rIns="0" bIns="9144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Graduate</a:t>
            </a:r>
            <a:r>
              <a:rPr lang="en-US" sz="2000" dirty="0" smtClean="0">
                <a:latin typeface="Comic Sans MS"/>
                <a:cs typeface="Comic Sans MS"/>
              </a:rPr>
              <a:t> </a:t>
            </a:r>
            <a:r>
              <a:rPr lang="en-US" sz="2400" dirty="0" smtClean="0">
                <a:latin typeface="Comic Sans MS"/>
                <a:cs typeface="Comic Sans MS"/>
              </a:rPr>
              <a:t>students</a:t>
            </a:r>
            <a:r>
              <a:rPr lang="en-US" sz="2000" dirty="0" smtClean="0">
                <a:latin typeface="Comic Sans MS"/>
                <a:cs typeface="Comic Sans MS"/>
              </a:rPr>
              <a:t> </a:t>
            </a:r>
            <a:endParaRPr lang="en-US" sz="20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>
          <a:xfrm>
            <a:off x="4876800" y="3810000"/>
            <a:ext cx="3821947" cy="2689086"/>
            <a:chOff x="4724400" y="3711714"/>
            <a:chExt cx="3821947" cy="2689086"/>
          </a:xfrm>
        </p:grpSpPr>
        <p:sp>
          <p:nvSpPr>
            <p:cNvPr id="15" name="TextBox 14"/>
            <p:cNvSpPr txBox="1"/>
            <p:nvPr/>
          </p:nvSpPr>
          <p:spPr>
            <a:xfrm>
              <a:off x="7010400" y="4092714"/>
              <a:ext cx="15359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Belief</a:t>
              </a:r>
            </a:p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Propagation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3711714"/>
              <a:ext cx="6782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</a:rPr>
                <a:t>SVM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1200" y="4245114"/>
              <a:ext cx="11415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Kernel</a:t>
              </a:r>
            </a:p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Methods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5692914"/>
              <a:ext cx="14927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Deep Belief</a:t>
              </a:r>
            </a:p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Networks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5600" y="5616714"/>
              <a:ext cx="12408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Neural</a:t>
              </a:r>
            </a:p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Networks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24400" y="4930914"/>
              <a:ext cx="16109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Tensor 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</a:rPr>
                <a:t>Factorization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0" y="5007114"/>
              <a:ext cx="1201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</a:rPr>
                <a:t>PageRank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9200" y="3864114"/>
              <a:ext cx="81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</a:rPr>
                <a:t>Lasso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Addressing Graph-Parallel ML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762000"/>
          </a:xfrm>
        </p:spPr>
        <p:txBody>
          <a:bodyPr/>
          <a:lstStyle/>
          <a:p>
            <a:r>
              <a:rPr lang="en-US" dirty="0" smtClean="0"/>
              <a:t>We need alternatives to Map-Reduce</a:t>
            </a:r>
            <a:endParaRPr lang="en-US" dirty="0"/>
          </a:p>
        </p:txBody>
      </p:sp>
      <p:sp>
        <p:nvSpPr>
          <p:cNvPr id="5" name="Left-Right Arrow 4"/>
          <p:cNvSpPr/>
          <p:nvPr/>
        </p:nvSpPr>
        <p:spPr bwMode="auto">
          <a:xfrm>
            <a:off x="542310" y="1860742"/>
            <a:ext cx="7999987" cy="957229"/>
          </a:xfrm>
          <a:prstGeom prst="leftRightArrow">
            <a:avLst>
              <a:gd name="adj1" fmla="val 64701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82000">
                <a:schemeClr val="accent2">
                  <a:shade val="94000"/>
                  <a:satMod val="135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Data-Parallel                       </a:t>
            </a:r>
            <a:r>
              <a:rPr lang="en-US" sz="2400" dirty="0" smtClean="0">
                <a:solidFill>
                  <a:prstClr val="white"/>
                </a:solidFill>
                <a:latin typeface="Tahoma" pitchFamily="34" charset="0"/>
                <a:ea typeface="ＭＳ Ｐゴシック" pitchFamily="-111" charset="-128"/>
              </a:rPr>
              <a:t>Graph-Parallel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3886200"/>
            <a:ext cx="1281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Cross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Validation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3886200"/>
            <a:ext cx="1309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Feature 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3048000"/>
            <a:ext cx="2788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Map Reduce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6295" y="4916269"/>
            <a:ext cx="2153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Computing Sufficient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Statistics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048000"/>
            <a:ext cx="3505200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MPI/</a:t>
            </a:r>
            <a:r>
              <a:rPr lang="en-US" sz="4000" dirty="0" err="1" smtClean="0"/>
              <a:t>Pthreads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4648200" y="3048000"/>
            <a:ext cx="3962400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prstClr val="white"/>
                </a:solidFill>
              </a:rPr>
              <a:t>Pregel</a:t>
            </a:r>
            <a:r>
              <a:rPr lang="en-US" sz="4000" dirty="0" smtClean="0">
                <a:solidFill>
                  <a:prstClr val="white"/>
                </a:solidFill>
              </a:rPr>
              <a:t> (BSP)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50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from="(ppt_w)" to="(-ppt_w*2)" calcmode="lin" valueType="num">
                                      <p:cBhvr rctx="PPT">
                                        <p:cTn id="6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7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543800" y="1409700"/>
            <a:ext cx="914400" cy="3886200"/>
            <a:chOff x="7848600" y="1981200"/>
            <a:chExt cx="9144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8486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Tahoma" pitchFamily="-64" charset="0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Pregel</a:t>
            </a:r>
            <a:r>
              <a:rPr lang="en-US" dirty="0" smtClean="0"/>
              <a:t>: Bulk Synchronous Parallel</a:t>
            </a:r>
            <a:endParaRPr lang="en-US" dirty="0"/>
          </a:p>
        </p:txBody>
      </p:sp>
      <p:grpSp>
        <p:nvGrpSpPr>
          <p:cNvPr id="15" name="Group 30"/>
          <p:cNvGrpSpPr/>
          <p:nvPr/>
        </p:nvGrpSpPr>
        <p:grpSpPr>
          <a:xfrm>
            <a:off x="609600" y="23622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050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9050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2004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8194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1910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4196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814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4003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2860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1062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35396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2492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0390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28035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49346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46508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38694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0877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26289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1019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38868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4413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3161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46196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39389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1716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0273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1156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2954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Compute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315316" y="12954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Communicate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3720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754350" y="6412468"/>
            <a:ext cx="4237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http://dl.acm.org/citation.cfm?id=1807184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http://incubator.apache.org/giraph/</a:t>
            </a:r>
            <a:endParaRPr lang="en-US" dirty="0" smtClean="0"/>
          </a:p>
          <a:p>
            <a:r>
              <a:rPr lang="en-US" dirty="0" smtClean="0"/>
              <a:t>Golden Orb: </a:t>
            </a:r>
            <a:r>
              <a:rPr lang="en-US" dirty="0" smtClean="0">
                <a:hlinkClick r:id="rId3"/>
              </a:rPr>
              <a:t>http://goldenorbos.org/</a:t>
            </a:r>
            <a:endParaRPr lang="en-US" dirty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An asynchronous variant:</a:t>
            </a:r>
            <a:endParaRPr lang="en-US" dirty="0"/>
          </a:p>
          <a:p>
            <a:r>
              <a:rPr lang="en-US" dirty="0" err="1" smtClean="0"/>
              <a:t>GraphLab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http://graphlab.org/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</a:t>
            </a:r>
            <a:r>
              <a:rPr lang="en-US" dirty="0" err="1" smtClean="0"/>
              <a:t>Giraph</a:t>
            </a:r>
            <a:r>
              <a:rPr lang="en-US" dirty="0" smtClean="0"/>
              <a:t> (</a:t>
            </a:r>
            <a:r>
              <a:rPr lang="en-US" dirty="0" err="1" smtClean="0"/>
              <a:t>Pregel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92272" y="1086341"/>
            <a:ext cx="4741928" cy="941368"/>
          </a:xfrm>
          <a:prstGeom prst="rect">
            <a:avLst/>
          </a:prstGeom>
          <a:noFill/>
          <a:ln/>
          <a:effectLst/>
        </p:spPr>
      </p:pic>
      <p:sp>
        <p:nvSpPr>
          <p:cNvPr id="11" name="Rectangle 10"/>
          <p:cNvSpPr/>
          <p:nvPr/>
        </p:nvSpPr>
        <p:spPr>
          <a:xfrm>
            <a:off x="5791200" y="6400800"/>
            <a:ext cx="3183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4"/>
              </a:rPr>
              <a:t>http://incubator.apache.org/giraph/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4488546"/>
            <a:ext cx="8153400" cy="1759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518424" y="5850673"/>
            <a:ext cx="1986776" cy="3215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33400" y="2438400"/>
            <a:ext cx="8153400" cy="1981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" y="2123371"/>
            <a:ext cx="8610600" cy="4734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6075"/>
            <a:r>
              <a:rPr lang="en-US" sz="2000" b="1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void </a:t>
            </a:r>
            <a:r>
              <a:rPr lang="en-US" sz="2000" b="1" u="sng" dirty="0" smtClean="0">
                <a:latin typeface="Consolas" pitchFamily="49" charset="0"/>
                <a:cs typeface="Consolas" pitchFamily="49" charset="0"/>
              </a:rPr>
              <a:t>compute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Iterator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DoubleWritable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msgIterator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sum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0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	while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msgIterator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hasNext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sum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+=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msgIterator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DoubleWritable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vertexValue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		new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DoubleWritable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0.15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0.85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sum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setVertexValue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vertexValue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346075"/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	if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getSuperstep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getConf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getInt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MAX_STEPS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))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		long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edges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getOutEdgeMap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sentMsgToAllEdges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defTabSz="346075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			new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DoubleWritable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getVertexValue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edges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));</a:t>
            </a: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voteToHalt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defTabSz="346075"/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346075">
              <a:spcBef>
                <a:spcPts val="200"/>
              </a:spcBef>
              <a:spcAft>
                <a:spcPts val="200"/>
              </a:spcAft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274320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Sum PageRank over incoming messages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39690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the BSP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i="1" dirty="0" smtClean="0"/>
              <a:t>Graph Parallel</a:t>
            </a:r>
          </a:p>
          <a:p>
            <a:pPr lvl="1"/>
            <a:r>
              <a:rPr lang="en-US" dirty="0" smtClean="0"/>
              <a:t>Relatively easy to implement and reason about</a:t>
            </a:r>
          </a:p>
          <a:p>
            <a:pPr lvl="1"/>
            <a:r>
              <a:rPr lang="en-US" b="1" dirty="0" smtClean="0"/>
              <a:t>Deterministic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2"/>
          <p:cNvGrpSpPr/>
          <p:nvPr/>
        </p:nvGrpSpPr>
        <p:grpSpPr>
          <a:xfrm>
            <a:off x="7543800" y="1409700"/>
            <a:ext cx="914400" cy="3886200"/>
            <a:chOff x="7848600" y="1981200"/>
            <a:chExt cx="9144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8486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Tahoma" pitchFamily="-64" charset="0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Embarrassingly Parallel </a:t>
            </a:r>
            <a:r>
              <a:rPr lang="en-US" dirty="0" smtClean="0"/>
              <a:t>Phases</a:t>
            </a:r>
            <a:endParaRPr lang="en-US" dirty="0"/>
          </a:p>
        </p:txBody>
      </p:sp>
      <p:grpSp>
        <p:nvGrpSpPr>
          <p:cNvPr id="14" name="Group 30"/>
          <p:cNvGrpSpPr/>
          <p:nvPr/>
        </p:nvGrpSpPr>
        <p:grpSpPr>
          <a:xfrm>
            <a:off x="609600" y="23622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050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9050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2004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8194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1910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4196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81400"/>
            <a:ext cx="457200" cy="721330"/>
          </a:xfrm>
          <a:prstGeom prst="rect">
            <a:avLst/>
          </a:prstGeom>
          <a:noFill/>
        </p:spPr>
      </p:pic>
      <p:grpSp>
        <p:nvGrpSpPr>
          <p:cNvPr id="15" name="Group 42"/>
          <p:cNvGrpSpPr/>
          <p:nvPr/>
        </p:nvGrpSpPr>
        <p:grpSpPr>
          <a:xfrm>
            <a:off x="4316018" y="24003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6" name="Group 72"/>
          <p:cNvGrpSpPr/>
          <p:nvPr/>
        </p:nvGrpSpPr>
        <p:grpSpPr>
          <a:xfrm>
            <a:off x="5459018" y="22860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5" name="Group 73"/>
          <p:cNvGrpSpPr/>
          <p:nvPr/>
        </p:nvGrpSpPr>
        <p:grpSpPr>
          <a:xfrm rot="17696688">
            <a:off x="4319600" y="31062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7" name="Group 78"/>
          <p:cNvGrpSpPr/>
          <p:nvPr/>
        </p:nvGrpSpPr>
        <p:grpSpPr>
          <a:xfrm rot="19876540">
            <a:off x="4702814" y="35396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9" name="Group 83"/>
          <p:cNvGrpSpPr/>
          <p:nvPr/>
        </p:nvGrpSpPr>
        <p:grpSpPr>
          <a:xfrm rot="17696688">
            <a:off x="6319914" y="42492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1" name="Group 88"/>
          <p:cNvGrpSpPr/>
          <p:nvPr/>
        </p:nvGrpSpPr>
        <p:grpSpPr>
          <a:xfrm rot="15609024">
            <a:off x="6424657" y="30390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3" name="Group 93"/>
          <p:cNvGrpSpPr/>
          <p:nvPr/>
        </p:nvGrpSpPr>
        <p:grpSpPr>
          <a:xfrm rot="19150095">
            <a:off x="5651134" y="28035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5" name="Group 98"/>
          <p:cNvGrpSpPr/>
          <p:nvPr/>
        </p:nvGrpSpPr>
        <p:grpSpPr>
          <a:xfrm rot="20073751">
            <a:off x="5535501" y="49346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43" name="Group 103"/>
          <p:cNvGrpSpPr/>
          <p:nvPr/>
        </p:nvGrpSpPr>
        <p:grpSpPr>
          <a:xfrm rot="3044479">
            <a:off x="4187068" y="46508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2" name="Group 108"/>
          <p:cNvGrpSpPr/>
          <p:nvPr/>
        </p:nvGrpSpPr>
        <p:grpSpPr>
          <a:xfrm rot="3953199">
            <a:off x="5755277" y="38694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6" name="Group 113"/>
          <p:cNvGrpSpPr/>
          <p:nvPr/>
        </p:nvGrpSpPr>
        <p:grpSpPr>
          <a:xfrm rot="17428016">
            <a:off x="4956535" y="40877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9" name="Group 118"/>
          <p:cNvGrpSpPr/>
          <p:nvPr/>
        </p:nvGrpSpPr>
        <p:grpSpPr>
          <a:xfrm flipH="1">
            <a:off x="5382818" y="26289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1" name="Group 123"/>
          <p:cNvGrpSpPr/>
          <p:nvPr/>
        </p:nvGrpSpPr>
        <p:grpSpPr>
          <a:xfrm rot="17611685" flipH="1">
            <a:off x="4679393" y="31019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3" name="Group 128"/>
          <p:cNvGrpSpPr/>
          <p:nvPr/>
        </p:nvGrpSpPr>
        <p:grpSpPr>
          <a:xfrm rot="19860717" flipH="1">
            <a:off x="4717384" y="38868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6" name="Group 133"/>
          <p:cNvGrpSpPr/>
          <p:nvPr/>
        </p:nvGrpSpPr>
        <p:grpSpPr>
          <a:xfrm rot="2931521" flipH="1">
            <a:off x="4495458" y="44413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1" name="Group 138"/>
          <p:cNvGrpSpPr/>
          <p:nvPr/>
        </p:nvGrpSpPr>
        <p:grpSpPr>
          <a:xfrm rot="17336772" flipH="1">
            <a:off x="5189882" y="43161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6" name="Group 143"/>
          <p:cNvGrpSpPr/>
          <p:nvPr/>
        </p:nvGrpSpPr>
        <p:grpSpPr>
          <a:xfrm rot="19968762" flipH="1">
            <a:off x="5342282" y="46196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1" name="Group 148"/>
          <p:cNvGrpSpPr/>
          <p:nvPr/>
        </p:nvGrpSpPr>
        <p:grpSpPr>
          <a:xfrm rot="4129500" flipH="1">
            <a:off x="5368399" y="39389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4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6" name="Group 153"/>
          <p:cNvGrpSpPr/>
          <p:nvPr/>
        </p:nvGrpSpPr>
        <p:grpSpPr>
          <a:xfrm rot="15507997" flipH="1">
            <a:off x="6123448" y="31716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1" name="Group 158"/>
          <p:cNvGrpSpPr/>
          <p:nvPr/>
        </p:nvGrpSpPr>
        <p:grpSpPr>
          <a:xfrm rot="17694349" flipH="1">
            <a:off x="6107306" y="40273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6" name="Group 163"/>
          <p:cNvGrpSpPr/>
          <p:nvPr/>
        </p:nvGrpSpPr>
        <p:grpSpPr>
          <a:xfrm rot="19050061" flipH="1">
            <a:off x="5836204" y="31156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2954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Compute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315316" y="12954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Communicate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3720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754350" y="6412468"/>
            <a:ext cx="4237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http://dl.acm.org/citation.cfm?id=1807184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743200"/>
          </a:xfrm>
        </p:spPr>
        <p:txBody>
          <a:bodyPr>
            <a:noAutofit/>
          </a:bodyPr>
          <a:lstStyle/>
          <a:p>
            <a:r>
              <a:rPr lang="en-US" sz="6000" dirty="0" smtClean="0"/>
              <a:t>How do we </a:t>
            </a:r>
            <a:br>
              <a:rPr lang="en-US" sz="6000" dirty="0" smtClean="0"/>
            </a:br>
            <a:r>
              <a:rPr lang="en-US" sz="6000" b="1" dirty="0" smtClean="0"/>
              <a:t>understand</a:t>
            </a:r>
            <a:r>
              <a:rPr lang="en-US" sz="6000" dirty="0" smtClean="0"/>
              <a:t> and </a:t>
            </a:r>
            <a:r>
              <a:rPr lang="en-US" sz="6000" b="1" u="sng" dirty="0" smtClean="0"/>
              <a:t>use</a:t>
            </a:r>
            <a:r>
              <a:rPr lang="en-US" sz="6000" dirty="0" smtClean="0"/>
              <a:t> </a:t>
            </a:r>
            <a:br>
              <a:rPr lang="en-US" sz="6000" dirty="0" smtClean="0"/>
            </a:br>
            <a:r>
              <a:rPr lang="en-US" sz="6000" dirty="0" smtClean="0"/>
              <a:t>Big Data?</a:t>
            </a:r>
            <a:endParaRPr lang="en-US" sz="6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42672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 Learning</a:t>
            </a:r>
            <a:endParaRPr kumimoji="0" lang="en-US" sz="8800" b="0" i="1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the BSP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i="1" dirty="0" smtClean="0"/>
              <a:t>Graph Parallel</a:t>
            </a:r>
          </a:p>
          <a:p>
            <a:pPr lvl="1"/>
            <a:r>
              <a:rPr lang="en-US" dirty="0" smtClean="0"/>
              <a:t>Relatively easy to build</a:t>
            </a:r>
          </a:p>
          <a:p>
            <a:pPr lvl="1"/>
            <a:r>
              <a:rPr lang="en-US" dirty="0" smtClean="0"/>
              <a:t>Deterministic execution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Doesn’t exploit the graph structure</a:t>
            </a:r>
          </a:p>
          <a:p>
            <a:pPr lvl="1"/>
            <a:r>
              <a:rPr lang="en-US" dirty="0" smtClean="0"/>
              <a:t>Can lead to inefficient systems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3"/>
          <p:cNvGrpSpPr/>
          <p:nvPr/>
        </p:nvGrpSpPr>
        <p:grpSpPr>
          <a:xfrm>
            <a:off x="914400" y="1447800"/>
            <a:ext cx="7391400" cy="2362200"/>
            <a:chOff x="914400" y="1447800"/>
            <a:chExt cx="7391400" cy="2362200"/>
          </a:xfrm>
        </p:grpSpPr>
        <p:sp>
          <p:nvSpPr>
            <p:cNvPr id="166" name="Rounded Rectangle 165"/>
            <p:cNvSpPr/>
            <p:nvPr/>
          </p:nvSpPr>
          <p:spPr bwMode="auto">
            <a:xfrm>
              <a:off x="914400" y="2667000"/>
              <a:ext cx="1828800" cy="1143000"/>
            </a:xfrm>
            <a:prstGeom prst="roundRect">
              <a:avLst>
                <a:gd name="adj" fmla="val 65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2971800" y="1447800"/>
              <a:ext cx="5334000" cy="1143000"/>
            </a:xfrm>
            <a:prstGeom prst="roundRect">
              <a:avLst>
                <a:gd name="adj" fmla="val 65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/>
              <a:t>Curse of the Slow Job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 bwMode="auto">
          <a:xfrm>
            <a:off x="990600" y="15849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990600" y="21691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90600" y="27533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90600" y="33375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90600" y="39217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990600" y="45059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90600" y="5090160"/>
            <a:ext cx="533400" cy="320040"/>
          </a:xfrm>
          <a:prstGeom prst="ellips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ahoma" pitchFamily="-64" charset="0"/>
              </a:rPr>
              <a:t>Data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grpSp>
        <p:nvGrpSpPr>
          <p:cNvPr id="4" name="Group 152"/>
          <p:cNvGrpSpPr/>
          <p:nvPr/>
        </p:nvGrpSpPr>
        <p:grpSpPr>
          <a:xfrm>
            <a:off x="3124200" y="1584960"/>
            <a:ext cx="533400" cy="3825240"/>
            <a:chOff x="3124200" y="1584960"/>
            <a:chExt cx="533400" cy="3825240"/>
          </a:xfrm>
        </p:grpSpPr>
        <p:sp>
          <p:nvSpPr>
            <p:cNvPr id="12" name="Oval 11"/>
            <p:cNvSpPr/>
            <p:nvPr/>
          </p:nvSpPr>
          <p:spPr bwMode="auto">
            <a:xfrm>
              <a:off x="3124200" y="1584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4200" y="2169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124200" y="2753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124200" y="3337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124200" y="3921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124200" y="4505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124200" y="5090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1524000" y="1668780"/>
            <a:ext cx="1600200" cy="1828800"/>
            <a:chOff x="1524000" y="1668780"/>
            <a:chExt cx="1600200" cy="182880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981200" y="18135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3" name="Straight Arrow Connector 22"/>
            <p:cNvCxnSpPr>
              <a:stCxn id="5" idx="6"/>
              <a:endCxn id="19" idx="1"/>
            </p:cNvCxnSpPr>
            <p:nvPr/>
          </p:nvCxnSpPr>
          <p:spPr bwMode="auto">
            <a:xfrm>
              <a:off x="1524000" y="1668780"/>
              <a:ext cx="457200" cy="3352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6" idx="6"/>
              <a:endCxn id="19" idx="1"/>
            </p:cNvCxnSpPr>
            <p:nvPr/>
          </p:nvCxnSpPr>
          <p:spPr bwMode="auto">
            <a:xfrm flipV="1">
              <a:off x="1524000" y="2004060"/>
              <a:ext cx="457200" cy="2489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9" idx="3"/>
              <a:endCxn id="14" idx="2"/>
            </p:cNvCxnSpPr>
            <p:nvPr/>
          </p:nvCxnSpPr>
          <p:spPr bwMode="auto">
            <a:xfrm>
              <a:off x="2590800" y="2004060"/>
              <a:ext cx="533400" cy="909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9" idx="3"/>
              <a:endCxn id="15" idx="2"/>
            </p:cNvCxnSpPr>
            <p:nvPr/>
          </p:nvCxnSpPr>
          <p:spPr bwMode="auto">
            <a:xfrm>
              <a:off x="2590800" y="2004060"/>
              <a:ext cx="533400" cy="149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102"/>
          <p:cNvGrpSpPr/>
          <p:nvPr/>
        </p:nvGrpSpPr>
        <p:grpSpPr>
          <a:xfrm>
            <a:off x="1524000" y="1744980"/>
            <a:ext cx="1600200" cy="1676400"/>
            <a:chOff x="1524000" y="1744980"/>
            <a:chExt cx="1600200" cy="1676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1981200" y="30327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9" name="Straight Arrow Connector 28"/>
            <p:cNvCxnSpPr>
              <a:stCxn id="7" idx="6"/>
              <a:endCxn id="20" idx="1"/>
            </p:cNvCxnSpPr>
            <p:nvPr/>
          </p:nvCxnSpPr>
          <p:spPr bwMode="auto">
            <a:xfrm>
              <a:off x="1524000" y="2837180"/>
              <a:ext cx="457200" cy="386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20" idx="1"/>
            </p:cNvCxnSpPr>
            <p:nvPr/>
          </p:nvCxnSpPr>
          <p:spPr bwMode="auto">
            <a:xfrm flipV="1">
              <a:off x="1524000" y="3223260"/>
              <a:ext cx="457200" cy="198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0" idx="3"/>
              <a:endCxn id="13" idx="2"/>
            </p:cNvCxnSpPr>
            <p:nvPr/>
          </p:nvCxnSpPr>
          <p:spPr bwMode="auto">
            <a:xfrm flipV="1">
              <a:off x="2590800" y="23291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0" idx="3"/>
              <a:endCxn id="12" idx="2"/>
            </p:cNvCxnSpPr>
            <p:nvPr/>
          </p:nvCxnSpPr>
          <p:spPr bwMode="auto">
            <a:xfrm flipV="1">
              <a:off x="2590800" y="1744980"/>
              <a:ext cx="533400" cy="14782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103"/>
          <p:cNvGrpSpPr/>
          <p:nvPr/>
        </p:nvGrpSpPr>
        <p:grpSpPr>
          <a:xfrm>
            <a:off x="1524000" y="3497580"/>
            <a:ext cx="1600200" cy="1752600"/>
            <a:chOff x="1524000" y="3497580"/>
            <a:chExt cx="1600200" cy="1752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1981200" y="4251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33" name="Straight Arrow Connector 32"/>
            <p:cNvCxnSpPr>
              <a:stCxn id="9" idx="6"/>
              <a:endCxn id="21" idx="1"/>
            </p:cNvCxnSpPr>
            <p:nvPr/>
          </p:nvCxnSpPr>
          <p:spPr bwMode="auto">
            <a:xfrm>
              <a:off x="1524000" y="4005580"/>
              <a:ext cx="457200" cy="436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6"/>
              <a:endCxn id="21" idx="1"/>
            </p:cNvCxnSpPr>
            <p:nvPr/>
          </p:nvCxnSpPr>
          <p:spPr bwMode="auto">
            <a:xfrm flipV="1">
              <a:off x="1524000" y="4442460"/>
              <a:ext cx="457200" cy="147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6"/>
              <a:endCxn id="21" idx="1"/>
            </p:cNvCxnSpPr>
            <p:nvPr/>
          </p:nvCxnSpPr>
          <p:spPr bwMode="auto">
            <a:xfrm flipV="1">
              <a:off x="1524000" y="4442460"/>
              <a:ext cx="457200" cy="731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1" idx="3"/>
              <a:endCxn id="17" idx="2"/>
            </p:cNvCxnSpPr>
            <p:nvPr/>
          </p:nvCxnSpPr>
          <p:spPr bwMode="auto">
            <a:xfrm>
              <a:off x="2590800" y="44424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1" idx="3"/>
              <a:endCxn id="15" idx="2"/>
            </p:cNvCxnSpPr>
            <p:nvPr/>
          </p:nvCxnSpPr>
          <p:spPr bwMode="auto">
            <a:xfrm flipV="1">
              <a:off x="2590800" y="34975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1" idx="3"/>
              <a:endCxn id="18" idx="2"/>
            </p:cNvCxnSpPr>
            <p:nvPr/>
          </p:nvCxnSpPr>
          <p:spPr bwMode="auto">
            <a:xfrm>
              <a:off x="2590800" y="44424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154"/>
          <p:cNvGrpSpPr/>
          <p:nvPr/>
        </p:nvGrpSpPr>
        <p:grpSpPr>
          <a:xfrm>
            <a:off x="3657600" y="1744980"/>
            <a:ext cx="1676400" cy="584200"/>
            <a:chOff x="3657600" y="1744980"/>
            <a:chExt cx="1676400" cy="584200"/>
          </a:xfrm>
        </p:grpSpPr>
        <p:sp>
          <p:nvSpPr>
            <p:cNvPr id="112" name="Rounded Rectangle 111"/>
            <p:cNvSpPr/>
            <p:nvPr/>
          </p:nvSpPr>
          <p:spPr bwMode="auto">
            <a:xfrm>
              <a:off x="4191000" y="18135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15" name="Straight Arrow Connector 114"/>
            <p:cNvCxnSpPr>
              <a:endCxn id="112" idx="1"/>
            </p:cNvCxnSpPr>
            <p:nvPr/>
          </p:nvCxnSpPr>
          <p:spPr bwMode="auto">
            <a:xfrm>
              <a:off x="3657600" y="17449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12" idx="1"/>
            </p:cNvCxnSpPr>
            <p:nvPr/>
          </p:nvCxnSpPr>
          <p:spPr bwMode="auto">
            <a:xfrm flipV="1">
              <a:off x="3657600" y="2004060"/>
              <a:ext cx="5334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3"/>
              <a:endCxn id="105" idx="2"/>
            </p:cNvCxnSpPr>
            <p:nvPr/>
          </p:nvCxnSpPr>
          <p:spPr bwMode="auto">
            <a:xfrm flipV="1">
              <a:off x="4800600" y="17449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2" idx="3"/>
              <a:endCxn id="106" idx="2"/>
            </p:cNvCxnSpPr>
            <p:nvPr/>
          </p:nvCxnSpPr>
          <p:spPr bwMode="auto">
            <a:xfrm>
              <a:off x="4800600" y="2004060"/>
              <a:ext cx="5334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153"/>
          <p:cNvGrpSpPr/>
          <p:nvPr/>
        </p:nvGrpSpPr>
        <p:grpSpPr>
          <a:xfrm>
            <a:off x="3657600" y="2329180"/>
            <a:ext cx="1676400" cy="1752600"/>
            <a:chOff x="3657600" y="2329180"/>
            <a:chExt cx="1676400" cy="1752600"/>
          </a:xfrm>
        </p:grpSpPr>
        <p:sp>
          <p:nvSpPr>
            <p:cNvPr id="113" name="Rounded Rectangle 112"/>
            <p:cNvSpPr/>
            <p:nvPr/>
          </p:nvSpPr>
          <p:spPr bwMode="auto">
            <a:xfrm>
              <a:off x="4191000" y="30327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17" name="Straight Arrow Connector 116"/>
            <p:cNvCxnSpPr>
              <a:endCxn id="113" idx="1"/>
            </p:cNvCxnSpPr>
            <p:nvPr/>
          </p:nvCxnSpPr>
          <p:spPr bwMode="auto">
            <a:xfrm>
              <a:off x="3657600" y="2913380"/>
              <a:ext cx="533400" cy="309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113" idx="1"/>
            </p:cNvCxnSpPr>
            <p:nvPr/>
          </p:nvCxnSpPr>
          <p:spPr bwMode="auto">
            <a:xfrm flipV="1">
              <a:off x="3657600" y="3223260"/>
              <a:ext cx="533400" cy="274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3" idx="3"/>
              <a:endCxn id="106" idx="2"/>
            </p:cNvCxnSpPr>
            <p:nvPr/>
          </p:nvCxnSpPr>
          <p:spPr bwMode="auto">
            <a:xfrm flipV="1">
              <a:off x="4800600" y="23291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3" idx="3"/>
              <a:endCxn id="109" idx="2"/>
            </p:cNvCxnSpPr>
            <p:nvPr/>
          </p:nvCxnSpPr>
          <p:spPr bwMode="auto">
            <a:xfrm>
              <a:off x="4800600" y="3223260"/>
              <a:ext cx="533400" cy="858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155"/>
          <p:cNvGrpSpPr/>
          <p:nvPr/>
        </p:nvGrpSpPr>
        <p:grpSpPr>
          <a:xfrm>
            <a:off x="3657600" y="3497580"/>
            <a:ext cx="1676400" cy="1752600"/>
            <a:chOff x="3657600" y="3497580"/>
            <a:chExt cx="1676400" cy="1752600"/>
          </a:xfrm>
        </p:grpSpPr>
        <p:sp>
          <p:nvSpPr>
            <p:cNvPr id="114" name="Rounded Rectangle 113"/>
            <p:cNvSpPr/>
            <p:nvPr/>
          </p:nvSpPr>
          <p:spPr bwMode="auto">
            <a:xfrm>
              <a:off x="4191000" y="4251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19" name="Straight Arrow Connector 118"/>
            <p:cNvCxnSpPr>
              <a:endCxn id="114" idx="1"/>
            </p:cNvCxnSpPr>
            <p:nvPr/>
          </p:nvCxnSpPr>
          <p:spPr bwMode="auto">
            <a:xfrm>
              <a:off x="3657600" y="4081780"/>
              <a:ext cx="533400" cy="3606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endCxn id="114" idx="1"/>
            </p:cNvCxnSpPr>
            <p:nvPr/>
          </p:nvCxnSpPr>
          <p:spPr bwMode="auto">
            <a:xfrm flipV="1">
              <a:off x="3657600" y="44424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114" idx="1"/>
            </p:cNvCxnSpPr>
            <p:nvPr/>
          </p:nvCxnSpPr>
          <p:spPr bwMode="auto">
            <a:xfrm flipV="1">
              <a:off x="3657600" y="44424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4" idx="3"/>
              <a:endCxn id="110" idx="2"/>
            </p:cNvCxnSpPr>
            <p:nvPr/>
          </p:nvCxnSpPr>
          <p:spPr bwMode="auto">
            <a:xfrm>
              <a:off x="4800600" y="44424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4" idx="3"/>
              <a:endCxn id="108" idx="2"/>
            </p:cNvCxnSpPr>
            <p:nvPr/>
          </p:nvCxnSpPr>
          <p:spPr bwMode="auto">
            <a:xfrm flipV="1">
              <a:off x="4800600" y="34975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4" idx="3"/>
              <a:endCxn id="111" idx="2"/>
            </p:cNvCxnSpPr>
            <p:nvPr/>
          </p:nvCxnSpPr>
          <p:spPr bwMode="auto">
            <a:xfrm>
              <a:off x="4800600" y="44424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159"/>
          <p:cNvGrpSpPr/>
          <p:nvPr/>
        </p:nvGrpSpPr>
        <p:grpSpPr>
          <a:xfrm>
            <a:off x="5334000" y="1584960"/>
            <a:ext cx="533400" cy="3825240"/>
            <a:chOff x="5334000" y="1584960"/>
            <a:chExt cx="533400" cy="3825240"/>
          </a:xfrm>
        </p:grpSpPr>
        <p:sp>
          <p:nvSpPr>
            <p:cNvPr id="105" name="Oval 104"/>
            <p:cNvSpPr/>
            <p:nvPr/>
          </p:nvSpPr>
          <p:spPr bwMode="auto">
            <a:xfrm>
              <a:off x="5334000" y="1584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334000" y="2169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334000" y="2753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5334000" y="3337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34000" y="3921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5334000" y="4505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5334000" y="5090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34" name="Group 162"/>
          <p:cNvGrpSpPr/>
          <p:nvPr/>
        </p:nvGrpSpPr>
        <p:grpSpPr>
          <a:xfrm>
            <a:off x="5867400" y="1744980"/>
            <a:ext cx="1676400" cy="1168400"/>
            <a:chOff x="5867400" y="1744980"/>
            <a:chExt cx="1676400" cy="1168400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6400800" y="18135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39" name="Straight Arrow Connector 138"/>
            <p:cNvCxnSpPr>
              <a:endCxn id="136" idx="1"/>
            </p:cNvCxnSpPr>
            <p:nvPr/>
          </p:nvCxnSpPr>
          <p:spPr bwMode="auto">
            <a:xfrm>
              <a:off x="5867400" y="17449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36" idx="1"/>
            </p:cNvCxnSpPr>
            <p:nvPr/>
          </p:nvCxnSpPr>
          <p:spPr bwMode="auto">
            <a:xfrm flipV="1">
              <a:off x="5867400" y="2004060"/>
              <a:ext cx="533400" cy="3251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36" idx="3"/>
              <a:endCxn id="129" idx="2"/>
            </p:cNvCxnSpPr>
            <p:nvPr/>
          </p:nvCxnSpPr>
          <p:spPr bwMode="auto">
            <a:xfrm flipV="1">
              <a:off x="7010400" y="1744980"/>
              <a:ext cx="533400" cy="259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6" idx="3"/>
              <a:endCxn id="131" idx="2"/>
            </p:cNvCxnSpPr>
            <p:nvPr/>
          </p:nvCxnSpPr>
          <p:spPr bwMode="auto">
            <a:xfrm>
              <a:off x="7010400" y="2004060"/>
              <a:ext cx="533400" cy="909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161"/>
          <p:cNvGrpSpPr/>
          <p:nvPr/>
        </p:nvGrpSpPr>
        <p:grpSpPr>
          <a:xfrm>
            <a:off x="5867400" y="2329180"/>
            <a:ext cx="1676400" cy="1752600"/>
            <a:chOff x="5867400" y="2329180"/>
            <a:chExt cx="1676400" cy="1752600"/>
          </a:xfrm>
        </p:grpSpPr>
        <p:sp>
          <p:nvSpPr>
            <p:cNvPr id="137" name="Rounded Rectangle 136"/>
            <p:cNvSpPr/>
            <p:nvPr/>
          </p:nvSpPr>
          <p:spPr bwMode="auto">
            <a:xfrm>
              <a:off x="6400800" y="30327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41" name="Straight Arrow Connector 140"/>
            <p:cNvCxnSpPr>
              <a:endCxn id="137" idx="1"/>
            </p:cNvCxnSpPr>
            <p:nvPr/>
          </p:nvCxnSpPr>
          <p:spPr bwMode="auto">
            <a:xfrm>
              <a:off x="5867400" y="2913380"/>
              <a:ext cx="533400" cy="309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endCxn id="137" idx="1"/>
            </p:cNvCxnSpPr>
            <p:nvPr/>
          </p:nvCxnSpPr>
          <p:spPr bwMode="auto">
            <a:xfrm flipV="1">
              <a:off x="5867400" y="3223260"/>
              <a:ext cx="533400" cy="2743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37" idx="3"/>
              <a:endCxn id="130" idx="2"/>
            </p:cNvCxnSpPr>
            <p:nvPr/>
          </p:nvCxnSpPr>
          <p:spPr bwMode="auto">
            <a:xfrm flipV="1">
              <a:off x="7010400" y="2329180"/>
              <a:ext cx="533400" cy="894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7" idx="3"/>
              <a:endCxn id="133" idx="2"/>
            </p:cNvCxnSpPr>
            <p:nvPr/>
          </p:nvCxnSpPr>
          <p:spPr bwMode="auto">
            <a:xfrm>
              <a:off x="7010400" y="3223260"/>
              <a:ext cx="533400" cy="858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160"/>
          <p:cNvGrpSpPr/>
          <p:nvPr/>
        </p:nvGrpSpPr>
        <p:grpSpPr>
          <a:xfrm>
            <a:off x="5867400" y="3497580"/>
            <a:ext cx="1676400" cy="1752600"/>
            <a:chOff x="5867400" y="3497580"/>
            <a:chExt cx="1676400" cy="1752600"/>
          </a:xfrm>
        </p:grpSpPr>
        <p:sp>
          <p:nvSpPr>
            <p:cNvPr id="138" name="Rounded Rectangle 137"/>
            <p:cNvSpPr/>
            <p:nvPr/>
          </p:nvSpPr>
          <p:spPr bwMode="auto">
            <a:xfrm>
              <a:off x="6400800" y="4251960"/>
              <a:ext cx="6096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CPU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43" name="Straight Arrow Connector 142"/>
            <p:cNvCxnSpPr>
              <a:endCxn id="138" idx="1"/>
            </p:cNvCxnSpPr>
            <p:nvPr/>
          </p:nvCxnSpPr>
          <p:spPr bwMode="auto">
            <a:xfrm>
              <a:off x="5867400" y="4081780"/>
              <a:ext cx="533400" cy="3606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38" idx="1"/>
            </p:cNvCxnSpPr>
            <p:nvPr/>
          </p:nvCxnSpPr>
          <p:spPr bwMode="auto">
            <a:xfrm flipV="1">
              <a:off x="5867400" y="44424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38" idx="1"/>
            </p:cNvCxnSpPr>
            <p:nvPr/>
          </p:nvCxnSpPr>
          <p:spPr bwMode="auto">
            <a:xfrm flipV="1">
              <a:off x="5867400" y="44424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8" idx="3"/>
              <a:endCxn id="134" idx="2"/>
            </p:cNvCxnSpPr>
            <p:nvPr/>
          </p:nvCxnSpPr>
          <p:spPr bwMode="auto">
            <a:xfrm>
              <a:off x="7010400" y="4442460"/>
              <a:ext cx="533400" cy="2235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8" idx="3"/>
              <a:endCxn id="132" idx="2"/>
            </p:cNvCxnSpPr>
            <p:nvPr/>
          </p:nvCxnSpPr>
          <p:spPr bwMode="auto">
            <a:xfrm flipV="1">
              <a:off x="7010400" y="3497580"/>
              <a:ext cx="533400" cy="9448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38" idx="3"/>
              <a:endCxn id="135" idx="2"/>
            </p:cNvCxnSpPr>
            <p:nvPr/>
          </p:nvCxnSpPr>
          <p:spPr bwMode="auto">
            <a:xfrm>
              <a:off x="7010400" y="4442460"/>
              <a:ext cx="533400" cy="80772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/>
          <p:cNvCxnSpPr/>
          <p:nvPr/>
        </p:nvCxnSpPr>
        <p:spPr bwMode="auto">
          <a:xfrm>
            <a:off x="990600" y="1295400"/>
            <a:ext cx="6934200" cy="1588"/>
          </a:xfrm>
          <a:prstGeom prst="straightConnector1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8" name="TextBox 157"/>
          <p:cNvSpPr txBox="1"/>
          <p:nvPr/>
        </p:nvSpPr>
        <p:spPr>
          <a:xfrm>
            <a:off x="3733800" y="990600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grpSp>
        <p:nvGrpSpPr>
          <p:cNvPr id="39" name="Group 174"/>
          <p:cNvGrpSpPr/>
          <p:nvPr/>
        </p:nvGrpSpPr>
        <p:grpSpPr>
          <a:xfrm>
            <a:off x="2831068" y="1371599"/>
            <a:ext cx="369332" cy="4724400"/>
            <a:chOff x="2831068" y="2133599"/>
            <a:chExt cx="369332" cy="4724400"/>
          </a:xfrm>
        </p:grpSpPr>
        <p:cxnSp>
          <p:nvCxnSpPr>
            <p:cNvPr id="172" name="Straight Connector 171"/>
            <p:cNvCxnSpPr/>
            <p:nvPr/>
          </p:nvCxnSpPr>
          <p:spPr bwMode="auto">
            <a:xfrm rot="5400000">
              <a:off x="795537" y="4462263"/>
              <a:ext cx="4657327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 rot="16200000">
              <a:off x="2601197" y="6258797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Barrier</a:t>
              </a:r>
              <a:endParaRPr lang="en-US" dirty="0"/>
            </a:p>
          </p:txBody>
        </p:sp>
      </p:grpSp>
      <p:grpSp>
        <p:nvGrpSpPr>
          <p:cNvPr id="41" name="Group 175"/>
          <p:cNvGrpSpPr/>
          <p:nvPr/>
        </p:nvGrpSpPr>
        <p:grpSpPr>
          <a:xfrm>
            <a:off x="5029200" y="1371600"/>
            <a:ext cx="369332" cy="4724400"/>
            <a:chOff x="2831068" y="2133599"/>
            <a:chExt cx="369332" cy="4724400"/>
          </a:xfrm>
        </p:grpSpPr>
        <p:cxnSp>
          <p:nvCxnSpPr>
            <p:cNvPr id="177" name="Straight Connector 176"/>
            <p:cNvCxnSpPr/>
            <p:nvPr/>
          </p:nvCxnSpPr>
          <p:spPr bwMode="auto">
            <a:xfrm rot="5400000">
              <a:off x="795537" y="4462263"/>
              <a:ext cx="4657327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TextBox 177"/>
            <p:cNvSpPr txBox="1"/>
            <p:nvPr/>
          </p:nvSpPr>
          <p:spPr>
            <a:xfrm rot="16200000">
              <a:off x="2601197" y="6258797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Barrier</a:t>
              </a:r>
              <a:endParaRPr lang="en-US" dirty="0"/>
            </a:p>
          </p:txBody>
        </p:sp>
      </p:grpSp>
      <p:grpSp>
        <p:nvGrpSpPr>
          <p:cNvPr id="43" name="Group 163"/>
          <p:cNvGrpSpPr/>
          <p:nvPr/>
        </p:nvGrpSpPr>
        <p:grpSpPr>
          <a:xfrm>
            <a:off x="7239000" y="1371600"/>
            <a:ext cx="838200" cy="4724400"/>
            <a:chOff x="7239000" y="1371600"/>
            <a:chExt cx="838200" cy="4724400"/>
          </a:xfrm>
        </p:grpSpPr>
        <p:sp>
          <p:nvSpPr>
            <p:cNvPr id="129" name="Oval 128"/>
            <p:cNvSpPr/>
            <p:nvPr/>
          </p:nvSpPr>
          <p:spPr bwMode="auto">
            <a:xfrm>
              <a:off x="7543800" y="1584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543800" y="2169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43800" y="27533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543800" y="33375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543800" y="39217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543800" y="45059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543800" y="5090160"/>
              <a:ext cx="533400" cy="320040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latin typeface="Tahoma" pitchFamily="-64" charset="0"/>
                </a:rPr>
                <a:t>Data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grpSp>
          <p:nvGrpSpPr>
            <p:cNvPr id="45" name="Group 178"/>
            <p:cNvGrpSpPr/>
            <p:nvPr/>
          </p:nvGrpSpPr>
          <p:grpSpPr>
            <a:xfrm>
              <a:off x="7239000" y="1371600"/>
              <a:ext cx="369332" cy="4724400"/>
              <a:chOff x="2831068" y="2133599"/>
              <a:chExt cx="369332" cy="4724400"/>
            </a:xfrm>
          </p:grpSpPr>
          <p:cxnSp>
            <p:nvCxnSpPr>
              <p:cNvPr id="180" name="Straight Connector 179"/>
              <p:cNvCxnSpPr/>
              <p:nvPr/>
            </p:nvCxnSpPr>
            <p:spPr bwMode="auto">
              <a:xfrm rot="5400000">
                <a:off x="795537" y="4462263"/>
                <a:ext cx="4657327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1" name="TextBox 180"/>
              <p:cNvSpPr txBox="1"/>
              <p:nvPr/>
            </p:nvSpPr>
            <p:spPr>
              <a:xfrm rot="16200000">
                <a:off x="2601197" y="6258797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Barrier</a:t>
                </a:r>
                <a:endParaRPr lang="en-US" dirty="0"/>
              </a:p>
            </p:txBody>
          </p:sp>
        </p:grpSp>
      </p:grpSp>
      <p:sp>
        <p:nvSpPr>
          <p:cNvPr id="153" name="Rectangle 152"/>
          <p:cNvSpPr/>
          <p:nvPr/>
        </p:nvSpPr>
        <p:spPr>
          <a:xfrm>
            <a:off x="3276600" y="6488668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3"/>
              </a:rPr>
              <a:t>http://www.www2011india.com/proceeding/proceedings/p607.pdf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305800" cy="9143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Assuming runtime is drawn from an exponential distribution with mean 1.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838200" y="2133600"/>
          <a:ext cx="7239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/>
              <a:t>Curse of the Slow Job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76600" y="6488668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3"/>
              </a:rPr>
              <a:t>http://www.www2011india.com/proceeding/proceedings/p607.pdf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the BSP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i="1" dirty="0" smtClean="0"/>
              <a:t>Graph Parallel</a:t>
            </a:r>
          </a:p>
          <a:p>
            <a:pPr lvl="1"/>
            <a:r>
              <a:rPr lang="en-US" dirty="0" smtClean="0"/>
              <a:t>Relatively easy to build</a:t>
            </a:r>
          </a:p>
          <a:p>
            <a:pPr lvl="1"/>
            <a:r>
              <a:rPr lang="en-US" dirty="0" smtClean="0"/>
              <a:t>Deterministic execution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Doesn’t exploit the graph structure</a:t>
            </a:r>
          </a:p>
          <a:p>
            <a:pPr lvl="1"/>
            <a:r>
              <a:rPr lang="en-US" dirty="0" smtClean="0"/>
              <a:t>Can lead to inefficient systems</a:t>
            </a:r>
          </a:p>
          <a:p>
            <a:pPr lvl="1"/>
            <a:r>
              <a:rPr lang="en-US" dirty="0" smtClean="0"/>
              <a:t>Can lead to inefficient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6172200" y="3810000"/>
            <a:ext cx="838200" cy="838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Example:</a:t>
            </a:r>
            <a:br>
              <a:rPr lang="en-US" sz="4000" dirty="0" smtClean="0"/>
            </a:br>
            <a:r>
              <a:rPr lang="en-US" sz="4000" dirty="0" smtClean="0"/>
              <a:t>Loopy Belief Propagation (Loopy BP)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267199"/>
          </a:xfrm>
        </p:spPr>
        <p:txBody>
          <a:bodyPr>
            <a:normAutofit/>
          </a:bodyPr>
          <a:lstStyle/>
          <a:p>
            <a:r>
              <a:rPr lang="en-US" dirty="0" smtClean="0"/>
              <a:t>Iteratively estimate the “beliefs” about vertices</a:t>
            </a:r>
          </a:p>
          <a:p>
            <a:pPr lvl="1"/>
            <a:r>
              <a:rPr lang="en-US" dirty="0" smtClean="0"/>
              <a:t>Read </a:t>
            </a:r>
            <a:r>
              <a:rPr lang="en-US" dirty="0" smtClean="0">
                <a:solidFill>
                  <a:srgbClr val="00B050"/>
                </a:solidFill>
              </a:rPr>
              <a:t>in messages</a:t>
            </a:r>
          </a:p>
          <a:p>
            <a:pPr lvl="1"/>
            <a:r>
              <a:rPr lang="en-US" dirty="0" smtClean="0"/>
              <a:t>Updates marginal</a:t>
            </a:r>
            <a:br>
              <a:rPr lang="en-US" dirty="0" smtClean="0"/>
            </a:br>
            <a:r>
              <a:rPr lang="en-US" dirty="0" smtClean="0"/>
              <a:t>estimate (</a:t>
            </a:r>
            <a:r>
              <a:rPr lang="en-US" b="1" dirty="0" smtClean="0"/>
              <a:t>belief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Send updated 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out messages</a:t>
            </a:r>
          </a:p>
          <a:p>
            <a:r>
              <a:rPr lang="en-US" dirty="0" smtClean="0"/>
              <a:t>Repeat for all variables</a:t>
            </a:r>
            <a:br>
              <a:rPr lang="en-US" dirty="0" smtClean="0"/>
            </a:br>
            <a:r>
              <a:rPr lang="en-US" dirty="0" smtClean="0"/>
              <a:t>until convergence</a:t>
            </a:r>
          </a:p>
        </p:txBody>
      </p:sp>
      <p:cxnSp>
        <p:nvCxnSpPr>
          <p:cNvPr id="56" name="Straight Connector 55"/>
          <p:cNvCxnSpPr>
            <a:stCxn id="188" idx="6"/>
            <a:endCxn id="38" idx="2"/>
          </p:cNvCxnSpPr>
          <p:nvPr/>
        </p:nvCxnSpPr>
        <p:spPr>
          <a:xfrm>
            <a:off x="5245100" y="2758017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7" idx="6"/>
            <a:endCxn id="49" idx="2"/>
          </p:cNvCxnSpPr>
          <p:nvPr/>
        </p:nvCxnSpPr>
        <p:spPr>
          <a:xfrm>
            <a:off x="5245100" y="4267200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6"/>
            <a:endCxn id="53" idx="2"/>
          </p:cNvCxnSpPr>
          <p:nvPr/>
        </p:nvCxnSpPr>
        <p:spPr>
          <a:xfrm>
            <a:off x="5245100" y="5776383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4"/>
            <a:endCxn id="53" idx="0"/>
          </p:cNvCxnSpPr>
          <p:nvPr/>
        </p:nvCxnSpPr>
        <p:spPr>
          <a:xfrm rot="5400000">
            <a:off x="694901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7" idx="4"/>
            <a:endCxn id="52" idx="0"/>
          </p:cNvCxnSpPr>
          <p:nvPr/>
        </p:nvCxnSpPr>
        <p:spPr>
          <a:xfrm rot="5400000">
            <a:off x="534246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88" idx="4"/>
            <a:endCxn id="51" idx="0"/>
          </p:cNvCxnSpPr>
          <p:nvPr/>
        </p:nvCxnSpPr>
        <p:spPr>
          <a:xfrm rot="5400000">
            <a:off x="373591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475826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636481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797136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75826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36481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797136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75826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636481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97136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4" name="Group 28"/>
          <p:cNvGrpSpPr/>
          <p:nvPr/>
        </p:nvGrpSpPr>
        <p:grpSpPr>
          <a:xfrm>
            <a:off x="5181600" y="2895600"/>
            <a:ext cx="2819400" cy="2743200"/>
            <a:chOff x="5181600" y="2895600"/>
            <a:chExt cx="2819400" cy="2743200"/>
          </a:xfrm>
        </p:grpSpPr>
        <p:sp>
          <p:nvSpPr>
            <p:cNvPr id="72" name="Arc 71"/>
            <p:cNvSpPr/>
            <p:nvPr/>
          </p:nvSpPr>
          <p:spPr>
            <a:xfrm>
              <a:off x="6400800" y="28956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Arc 72"/>
            <p:cNvSpPr/>
            <p:nvPr/>
          </p:nvSpPr>
          <p:spPr>
            <a:xfrm rot="5400000">
              <a:off x="7048500" y="37719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Arc 73"/>
            <p:cNvSpPr/>
            <p:nvPr/>
          </p:nvSpPr>
          <p:spPr>
            <a:xfrm rot="10800000">
              <a:off x="6096000" y="44196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Arc 74"/>
            <p:cNvSpPr/>
            <p:nvPr/>
          </p:nvSpPr>
          <p:spPr>
            <a:xfrm rot="16200000">
              <a:off x="5448300" y="34671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5181600" y="2895600"/>
            <a:ext cx="2819400" cy="2743200"/>
            <a:chOff x="5181600" y="2895600"/>
            <a:chExt cx="2819400" cy="2743200"/>
          </a:xfrm>
        </p:grpSpPr>
        <p:sp>
          <p:nvSpPr>
            <p:cNvPr id="79" name="Arc 78"/>
            <p:cNvSpPr/>
            <p:nvPr/>
          </p:nvSpPr>
          <p:spPr>
            <a:xfrm>
              <a:off x="6400800" y="44196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Arc 79"/>
            <p:cNvSpPr/>
            <p:nvPr/>
          </p:nvSpPr>
          <p:spPr>
            <a:xfrm rot="16200000">
              <a:off x="7048500" y="3467101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Arc 80"/>
            <p:cNvSpPr/>
            <p:nvPr/>
          </p:nvSpPr>
          <p:spPr>
            <a:xfrm rot="5400000">
              <a:off x="5448300" y="37719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Arc 81"/>
            <p:cNvSpPr/>
            <p:nvPr/>
          </p:nvSpPr>
          <p:spPr>
            <a:xfrm rot="10800000">
              <a:off x="6096001" y="2895600"/>
              <a:ext cx="685800" cy="1219200"/>
            </a:xfrm>
            <a:prstGeom prst="arc">
              <a:avLst>
                <a:gd name="adj1" fmla="val 16909292"/>
                <a:gd name="adj2" fmla="val 4537409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05400" y="6550223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4"/>
              </a:rPr>
              <a:t>http://www.merl.com/papers/docs/TR2001-22.pdf</a:t>
            </a:r>
            <a:endParaRPr lang="en-US" sz="14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" grpId="0" build="p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Bulk Synchronous</a:t>
            </a:r>
            <a:r>
              <a:rPr lang="en-US" sz="4000" dirty="0" smtClean="0"/>
              <a:t> Loopy BP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Often considered embarrassingly parallel </a:t>
            </a:r>
          </a:p>
          <a:p>
            <a:pPr lvl="1"/>
            <a:r>
              <a:rPr lang="en-US" dirty="0" smtClean="0"/>
              <a:t>Associate processor </a:t>
            </a:r>
            <a:br>
              <a:rPr lang="en-US" dirty="0" smtClean="0"/>
            </a:br>
            <a:r>
              <a:rPr lang="en-US" dirty="0" smtClean="0"/>
              <a:t>with each vertex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Receive all messages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Update all beliefs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Send all messages</a:t>
            </a:r>
          </a:p>
          <a:p>
            <a:r>
              <a:rPr lang="en-US" dirty="0" smtClean="0"/>
              <a:t>Proposed by:</a:t>
            </a:r>
          </a:p>
          <a:p>
            <a:pPr lvl="1"/>
            <a:r>
              <a:rPr lang="en-US" sz="2000" dirty="0" err="1" smtClean="0"/>
              <a:t>Brunton</a:t>
            </a:r>
            <a:r>
              <a:rPr lang="en-US" sz="2000" dirty="0" smtClean="0"/>
              <a:t> et al. CRV’06</a:t>
            </a:r>
          </a:p>
          <a:p>
            <a:pPr lvl="1"/>
            <a:r>
              <a:rPr lang="en-US" sz="2000" dirty="0" err="1" smtClean="0"/>
              <a:t>Mendiburu</a:t>
            </a:r>
            <a:r>
              <a:rPr lang="en-US" sz="2000" dirty="0" smtClean="0"/>
              <a:t> et al. GECC’07</a:t>
            </a:r>
          </a:p>
          <a:p>
            <a:pPr lvl="1"/>
            <a:r>
              <a:rPr lang="en-US" sz="2000" dirty="0" err="1" smtClean="0"/>
              <a:t>Kang,et</a:t>
            </a:r>
            <a:r>
              <a:rPr lang="en-US" sz="2000" dirty="0" smtClean="0"/>
              <a:t> al.  LDMTA’10</a:t>
            </a:r>
          </a:p>
          <a:p>
            <a:pPr lvl="1"/>
            <a:r>
              <a:rPr lang="en-US" sz="2000" dirty="0" smtClean="0"/>
              <a:t>…</a:t>
            </a:r>
          </a:p>
        </p:txBody>
      </p:sp>
      <p:cxnSp>
        <p:nvCxnSpPr>
          <p:cNvPr id="56" name="Straight Connector 55"/>
          <p:cNvCxnSpPr>
            <a:stCxn id="188" idx="6"/>
            <a:endCxn id="38" idx="2"/>
          </p:cNvCxnSpPr>
          <p:nvPr/>
        </p:nvCxnSpPr>
        <p:spPr>
          <a:xfrm>
            <a:off x="5245100" y="2758017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7" idx="6"/>
            <a:endCxn id="49" idx="2"/>
          </p:cNvCxnSpPr>
          <p:nvPr/>
        </p:nvCxnSpPr>
        <p:spPr>
          <a:xfrm>
            <a:off x="5245100" y="4267200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6"/>
            <a:endCxn id="53" idx="2"/>
          </p:cNvCxnSpPr>
          <p:nvPr/>
        </p:nvCxnSpPr>
        <p:spPr>
          <a:xfrm>
            <a:off x="5245100" y="5776383"/>
            <a:ext cx="27262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4"/>
            <a:endCxn id="53" idx="0"/>
          </p:cNvCxnSpPr>
          <p:nvPr/>
        </p:nvCxnSpPr>
        <p:spPr>
          <a:xfrm rot="5400000">
            <a:off x="694901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7" idx="4"/>
            <a:endCxn id="52" idx="0"/>
          </p:cNvCxnSpPr>
          <p:nvPr/>
        </p:nvCxnSpPr>
        <p:spPr>
          <a:xfrm rot="5400000">
            <a:off x="534246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88" idx="4"/>
            <a:endCxn id="51" idx="0"/>
          </p:cNvCxnSpPr>
          <p:nvPr/>
        </p:nvCxnSpPr>
        <p:spPr>
          <a:xfrm rot="5400000">
            <a:off x="3735917" y="4267200"/>
            <a:ext cx="25315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475826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636481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7971367" y="2514600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75826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36481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7971367" y="4023783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75826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636481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971367" y="5532967"/>
            <a:ext cx="486833" cy="4868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4" name="Group 170"/>
          <p:cNvGrpSpPr/>
          <p:nvPr/>
        </p:nvGrpSpPr>
        <p:grpSpPr>
          <a:xfrm>
            <a:off x="4724400" y="2547367"/>
            <a:ext cx="468987" cy="424433"/>
            <a:chOff x="838200" y="718566"/>
            <a:chExt cx="3352800" cy="3034285"/>
          </a:xfrm>
        </p:grpSpPr>
        <p:sp>
          <p:nvSpPr>
            <p:cNvPr id="170" name="Freeform 169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48132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5" name="Group 171"/>
          <p:cNvGrpSpPr/>
          <p:nvPr/>
        </p:nvGrpSpPr>
        <p:grpSpPr>
          <a:xfrm>
            <a:off x="6324600" y="2547367"/>
            <a:ext cx="468987" cy="424433"/>
            <a:chOff x="838200" y="718566"/>
            <a:chExt cx="3352800" cy="3034285"/>
          </a:xfrm>
        </p:grpSpPr>
        <p:sp>
          <p:nvSpPr>
            <p:cNvPr id="173" name="Freeform 172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74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6" name="Group 174"/>
          <p:cNvGrpSpPr/>
          <p:nvPr/>
        </p:nvGrpSpPr>
        <p:grpSpPr>
          <a:xfrm>
            <a:off x="7989213" y="2547367"/>
            <a:ext cx="468987" cy="424433"/>
            <a:chOff x="838200" y="718566"/>
            <a:chExt cx="3352800" cy="3034285"/>
          </a:xfrm>
        </p:grpSpPr>
        <p:sp>
          <p:nvSpPr>
            <p:cNvPr id="176" name="Freeform 175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77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7" name="Group 177"/>
          <p:cNvGrpSpPr/>
          <p:nvPr/>
        </p:nvGrpSpPr>
        <p:grpSpPr>
          <a:xfrm>
            <a:off x="4724400" y="4038600"/>
            <a:ext cx="468987" cy="424433"/>
            <a:chOff x="838200" y="718566"/>
            <a:chExt cx="3352800" cy="3034285"/>
          </a:xfrm>
        </p:grpSpPr>
        <p:sp>
          <p:nvSpPr>
            <p:cNvPr id="179" name="Freeform 178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80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8" name="Group 180"/>
          <p:cNvGrpSpPr/>
          <p:nvPr/>
        </p:nvGrpSpPr>
        <p:grpSpPr>
          <a:xfrm>
            <a:off x="6324600" y="4038600"/>
            <a:ext cx="468987" cy="424433"/>
            <a:chOff x="838200" y="718566"/>
            <a:chExt cx="3352800" cy="3034285"/>
          </a:xfrm>
        </p:grpSpPr>
        <p:sp>
          <p:nvSpPr>
            <p:cNvPr id="182" name="Freeform 181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83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9" name="Group 183"/>
          <p:cNvGrpSpPr/>
          <p:nvPr/>
        </p:nvGrpSpPr>
        <p:grpSpPr>
          <a:xfrm>
            <a:off x="7989213" y="4038600"/>
            <a:ext cx="468987" cy="424433"/>
            <a:chOff x="838200" y="718566"/>
            <a:chExt cx="3352800" cy="3034285"/>
          </a:xfrm>
        </p:grpSpPr>
        <p:sp>
          <p:nvSpPr>
            <p:cNvPr id="185" name="Freeform 184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86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10" name="Group 186"/>
          <p:cNvGrpSpPr/>
          <p:nvPr/>
        </p:nvGrpSpPr>
        <p:grpSpPr>
          <a:xfrm>
            <a:off x="4724400" y="5562600"/>
            <a:ext cx="468987" cy="424433"/>
            <a:chOff x="838200" y="718566"/>
            <a:chExt cx="3352800" cy="3034285"/>
          </a:xfrm>
        </p:grpSpPr>
        <p:sp>
          <p:nvSpPr>
            <p:cNvPr id="189" name="Freeform 188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90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11" name="Group 190"/>
          <p:cNvGrpSpPr/>
          <p:nvPr/>
        </p:nvGrpSpPr>
        <p:grpSpPr>
          <a:xfrm>
            <a:off x="6324600" y="5562600"/>
            <a:ext cx="468987" cy="424433"/>
            <a:chOff x="838200" y="718566"/>
            <a:chExt cx="3352800" cy="3034285"/>
          </a:xfrm>
        </p:grpSpPr>
        <p:sp>
          <p:nvSpPr>
            <p:cNvPr id="192" name="Freeform 191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93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12" name="Group 193"/>
          <p:cNvGrpSpPr/>
          <p:nvPr/>
        </p:nvGrpSpPr>
        <p:grpSpPr>
          <a:xfrm>
            <a:off x="7989213" y="5562600"/>
            <a:ext cx="468987" cy="424433"/>
            <a:chOff x="838200" y="718566"/>
            <a:chExt cx="3352800" cy="3034285"/>
          </a:xfrm>
        </p:grpSpPr>
        <p:sp>
          <p:nvSpPr>
            <p:cNvPr id="195" name="Freeform 194"/>
            <p:cNvSpPr/>
            <p:nvPr/>
          </p:nvSpPr>
          <p:spPr>
            <a:xfrm>
              <a:off x="1066800" y="838200"/>
              <a:ext cx="2816087" cy="2517913"/>
            </a:xfrm>
            <a:custGeom>
              <a:avLst/>
              <a:gdLst>
                <a:gd name="connsiteX0" fmla="*/ 0 w 3048000"/>
                <a:gd name="connsiteY0" fmla="*/ 2133600 h 2517913"/>
                <a:gd name="connsiteX1" fmla="*/ 954156 w 3048000"/>
                <a:gd name="connsiteY1" fmla="*/ 0 h 2517913"/>
                <a:gd name="connsiteX2" fmla="*/ 3048000 w 3048000"/>
                <a:gd name="connsiteY2" fmla="*/ 477078 h 2517913"/>
                <a:gd name="connsiteX3" fmla="*/ 2372139 w 3048000"/>
                <a:gd name="connsiteY3" fmla="*/ 2517913 h 2517913"/>
                <a:gd name="connsiteX4" fmla="*/ 0 w 3048000"/>
                <a:gd name="connsiteY4" fmla="*/ 2133600 h 2517913"/>
                <a:gd name="connsiteX0" fmla="*/ 0 w 2816087"/>
                <a:gd name="connsiteY0" fmla="*/ 20872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87217 h 2517913"/>
                <a:gd name="connsiteX0" fmla="*/ 0 w 2816087"/>
                <a:gd name="connsiteY0" fmla="*/ 2011017 h 2517913"/>
                <a:gd name="connsiteX1" fmla="*/ 722243 w 2816087"/>
                <a:gd name="connsiteY1" fmla="*/ 0 h 2517913"/>
                <a:gd name="connsiteX2" fmla="*/ 2816087 w 2816087"/>
                <a:gd name="connsiteY2" fmla="*/ 477078 h 2517913"/>
                <a:gd name="connsiteX3" fmla="*/ 2140226 w 2816087"/>
                <a:gd name="connsiteY3" fmla="*/ 2517913 h 2517913"/>
                <a:gd name="connsiteX4" fmla="*/ 0 w 2816087"/>
                <a:gd name="connsiteY4" fmla="*/ 2011017 h 25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087" h="2517913">
                  <a:moveTo>
                    <a:pt x="0" y="2011017"/>
                  </a:moveTo>
                  <a:lnTo>
                    <a:pt x="722243" y="0"/>
                  </a:lnTo>
                  <a:lnTo>
                    <a:pt x="2816087" y="477078"/>
                  </a:lnTo>
                  <a:lnTo>
                    <a:pt x="2140226" y="2517913"/>
                  </a:lnTo>
                  <a:lnTo>
                    <a:pt x="0" y="2011017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196" name="Picture 4" descr="http://media.obsessable.com/media/2008/12/22/processor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8200" y="718566"/>
              <a:ext cx="3352800" cy="3034285"/>
            </a:xfrm>
            <a:prstGeom prst="rect">
              <a:avLst/>
            </a:prstGeom>
            <a:noFill/>
          </p:spPr>
        </p:pic>
      </p:grpSp>
      <p:grpSp>
        <p:nvGrpSpPr>
          <p:cNvPr id="13" name="Group 141"/>
          <p:cNvGrpSpPr/>
          <p:nvPr/>
        </p:nvGrpSpPr>
        <p:grpSpPr>
          <a:xfrm>
            <a:off x="5029200" y="2742406"/>
            <a:ext cx="3201988" cy="3048794"/>
            <a:chOff x="5028406" y="2743200"/>
            <a:chExt cx="3201988" cy="3048794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6019800" y="4267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0800000" flipV="1">
              <a:off x="6705600" y="4267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7620000" y="4267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620000" y="5791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7620000" y="2743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6019800" y="2743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10800000" flipV="1">
              <a:off x="6705600" y="2743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V="1">
              <a:off x="5105400" y="2743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6400800" y="4571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rot="5400000" flipH="1" flipV="1">
              <a:off x="8001000" y="4571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5400000" flipH="1" flipV="1">
              <a:off x="8001000" y="3047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rot="5400000" flipH="1" flipV="1">
              <a:off x="6400800" y="3047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rot="5400000" flipH="1" flipV="1">
              <a:off x="4800600" y="3047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rot="5400000" flipH="1" flipV="1">
              <a:off x="4800600" y="45712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rot="10800000" flipV="1">
              <a:off x="5105400" y="4267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rot="10800000" flipV="1">
              <a:off x="5105400" y="5791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6019800" y="5791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 flipV="1">
              <a:off x="6401594" y="3885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rot="5400000" flipV="1">
              <a:off x="8001794" y="3885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5400000" flipV="1">
              <a:off x="8001794" y="5409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rot="5400000" flipV="1">
              <a:off x="4801394" y="3885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5400000" flipV="1">
              <a:off x="4801394" y="5409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rot="5400000" flipV="1">
              <a:off x="6401594" y="5409406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rot="10800000" flipV="1">
              <a:off x="6705600" y="5791200"/>
              <a:ext cx="456406" cy="79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42"/>
          <p:cNvGrpSpPr/>
          <p:nvPr/>
        </p:nvGrpSpPr>
        <p:grpSpPr>
          <a:xfrm>
            <a:off x="5029200" y="2743200"/>
            <a:ext cx="3201988" cy="3048794"/>
            <a:chOff x="5028406" y="2743200"/>
            <a:chExt cx="3201988" cy="3048794"/>
          </a:xfrm>
        </p:grpSpPr>
        <p:cxnSp>
          <p:nvCxnSpPr>
            <p:cNvPr id="144" name="Straight Arrow Connector 143"/>
            <p:cNvCxnSpPr/>
            <p:nvPr/>
          </p:nvCxnSpPr>
          <p:spPr>
            <a:xfrm flipV="1">
              <a:off x="6019800" y="4267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rot="10800000" flipV="1">
              <a:off x="6705600" y="4267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7620000" y="4267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V="1">
              <a:off x="7620000" y="5791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7620000" y="2743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6019800" y="2743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 flipV="1">
              <a:off x="6705600" y="2743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rot="10800000" flipV="1">
              <a:off x="5105400" y="2743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 flipH="1" flipV="1">
              <a:off x="6400800" y="4571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 flipH="1" flipV="1">
              <a:off x="8001000" y="4571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 flipH="1" flipV="1">
              <a:off x="8001000" y="3047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 flipH="1" flipV="1">
              <a:off x="6400800" y="3047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rot="5400000" flipH="1" flipV="1">
              <a:off x="4800600" y="3047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4800600" y="45712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rot="10800000" flipV="1">
              <a:off x="5105400" y="4267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10800000" flipV="1">
              <a:off x="5105400" y="5791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6019800" y="5791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5400000" flipV="1">
              <a:off x="6401594" y="3885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5400000" flipV="1">
              <a:off x="8001794" y="3885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rot="5400000" flipV="1">
              <a:off x="8001794" y="5409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rot="5400000" flipV="1">
              <a:off x="4801394" y="3885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rot="5400000" flipV="1">
              <a:off x="4801394" y="5409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rot="5400000" flipV="1">
              <a:off x="6401594" y="5409406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rot="10800000" flipV="1">
              <a:off x="6705600" y="5791200"/>
              <a:ext cx="456406" cy="794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85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85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8" dur="385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85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85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5" dur="38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" dur="38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85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85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4" dur="38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6" dur="38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8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85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385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3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5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85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385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2" dur="38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4" dur="38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6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85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385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1" dur="38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3" dur="38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85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385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0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2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85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385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9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9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1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7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375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7" dur="375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375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375" autoRev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375" autoRev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375" autoRev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375" autoRev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375" autoRev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375" autoRev="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375" autoRev="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375" autoRev="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375" autoRev="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375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375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375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375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375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375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375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375" autoRev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375" autoRev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375" autoRev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375" autoRev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375" autoRev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375" autoRev="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7" dur="375" autoRev="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" dur="375" autoRev="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375" autoRev="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375" autoRev="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375" autoRev="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375" autoRev="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375" autoRev="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375" autoRev="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7" dur="375" autoRev="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" dur="375" autoRev="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375" autoRev="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5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8" grpId="0" animBg="1"/>
      <p:bldP spid="37" grpId="0" animBg="1"/>
      <p:bldP spid="38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Connector 176"/>
          <p:cNvCxnSpPr>
            <a:stCxn id="108" idx="4"/>
            <a:endCxn id="154" idx="0"/>
          </p:cNvCxnSpPr>
          <p:nvPr/>
        </p:nvCxnSpPr>
        <p:spPr bwMode="auto">
          <a:xfrm rot="5400000">
            <a:off x="-38100" y="3771900"/>
            <a:ext cx="3429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>
            <a:stCxn id="118" idx="4"/>
            <a:endCxn id="156" idx="0"/>
          </p:cNvCxnSpPr>
          <p:nvPr/>
        </p:nvCxnSpPr>
        <p:spPr bwMode="auto">
          <a:xfrm rot="5400000">
            <a:off x="1409700" y="3771900"/>
            <a:ext cx="3429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>
            <a:stCxn id="120" idx="4"/>
            <a:endCxn id="158" idx="0"/>
          </p:cNvCxnSpPr>
          <p:nvPr/>
        </p:nvCxnSpPr>
        <p:spPr bwMode="auto">
          <a:xfrm rot="5400000">
            <a:off x="2857500" y="3771900"/>
            <a:ext cx="3429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>
            <a:stCxn id="122" idx="4"/>
            <a:endCxn id="160" idx="0"/>
          </p:cNvCxnSpPr>
          <p:nvPr/>
        </p:nvCxnSpPr>
        <p:spPr bwMode="auto">
          <a:xfrm rot="5400000">
            <a:off x="4305300" y="3771900"/>
            <a:ext cx="3429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>
            <a:stCxn id="124" idx="4"/>
            <a:endCxn id="162" idx="0"/>
          </p:cNvCxnSpPr>
          <p:nvPr/>
        </p:nvCxnSpPr>
        <p:spPr bwMode="auto">
          <a:xfrm rot="5400000">
            <a:off x="5753100" y="3771900"/>
            <a:ext cx="3429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108" idx="6"/>
            <a:endCxn id="124" idx="2"/>
          </p:cNvCxnSpPr>
          <p:nvPr/>
        </p:nvCxnSpPr>
        <p:spPr bwMode="auto">
          <a:xfrm>
            <a:off x="1905000" y="1828800"/>
            <a:ext cx="5334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/>
          <p:cNvCxnSpPr>
            <a:stCxn id="125" idx="6"/>
            <a:endCxn id="133" idx="2"/>
          </p:cNvCxnSpPr>
          <p:nvPr/>
        </p:nvCxnSpPr>
        <p:spPr bwMode="auto">
          <a:xfrm>
            <a:off x="1905000" y="3124200"/>
            <a:ext cx="5334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Straight Connector 172"/>
          <p:cNvCxnSpPr>
            <a:stCxn id="140" idx="6"/>
            <a:endCxn id="148" idx="2"/>
          </p:cNvCxnSpPr>
          <p:nvPr/>
        </p:nvCxnSpPr>
        <p:spPr bwMode="auto">
          <a:xfrm>
            <a:off x="1905000" y="4419600"/>
            <a:ext cx="5334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/>
          <p:cNvCxnSpPr>
            <a:stCxn id="154" idx="6"/>
            <a:endCxn id="162" idx="2"/>
          </p:cNvCxnSpPr>
          <p:nvPr/>
        </p:nvCxnSpPr>
        <p:spPr bwMode="auto">
          <a:xfrm>
            <a:off x="1905000" y="5715000"/>
            <a:ext cx="53340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Sequential Computational Structure</a:t>
            </a:r>
            <a:endParaRPr lang="en-US" sz="3600" dirty="0"/>
          </a:p>
        </p:txBody>
      </p:sp>
      <p:sp>
        <p:nvSpPr>
          <p:cNvPr id="108" name="Oval 107"/>
          <p:cNvSpPr/>
          <p:nvPr/>
        </p:nvSpPr>
        <p:spPr bwMode="auto">
          <a:xfrm>
            <a:off x="1447800" y="16002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2895600" y="16002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4343400" y="16002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5791200" y="16002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7239000" y="16002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1447800" y="28956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2895600" y="28956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>
            <a:off x="4343400" y="28956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5791200" y="28956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33" name="Oval 132"/>
          <p:cNvSpPr/>
          <p:nvPr/>
        </p:nvSpPr>
        <p:spPr bwMode="auto">
          <a:xfrm>
            <a:off x="7239000" y="28956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1447800" y="41910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2" name="Oval 141"/>
          <p:cNvSpPr/>
          <p:nvPr/>
        </p:nvSpPr>
        <p:spPr bwMode="auto">
          <a:xfrm>
            <a:off x="2895600" y="41910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4" name="Oval 143"/>
          <p:cNvSpPr/>
          <p:nvPr/>
        </p:nvSpPr>
        <p:spPr bwMode="auto">
          <a:xfrm>
            <a:off x="4343400" y="41910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5791200" y="41910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8" name="Oval 147"/>
          <p:cNvSpPr/>
          <p:nvPr/>
        </p:nvSpPr>
        <p:spPr bwMode="auto">
          <a:xfrm>
            <a:off x="7239000" y="41910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4" name="Oval 153"/>
          <p:cNvSpPr/>
          <p:nvPr/>
        </p:nvSpPr>
        <p:spPr bwMode="auto">
          <a:xfrm>
            <a:off x="1447800" y="5486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6" name="Oval 155"/>
          <p:cNvSpPr/>
          <p:nvPr/>
        </p:nvSpPr>
        <p:spPr bwMode="auto">
          <a:xfrm>
            <a:off x="2895600" y="5486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4343400" y="5486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60" name="Oval 159"/>
          <p:cNvSpPr/>
          <p:nvPr/>
        </p:nvSpPr>
        <p:spPr bwMode="auto">
          <a:xfrm>
            <a:off x="5791200" y="5486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62" name="Oval 161"/>
          <p:cNvSpPr/>
          <p:nvPr/>
        </p:nvSpPr>
        <p:spPr bwMode="auto">
          <a:xfrm>
            <a:off x="7239000" y="5486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86" name="Rectangle 185"/>
          <p:cNvSpPr/>
          <p:nvPr/>
        </p:nvSpPr>
        <p:spPr bwMode="auto">
          <a:xfrm>
            <a:off x="1371600" y="1524000"/>
            <a:ext cx="6477000" cy="45720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88" name="Straight Connector 187"/>
          <p:cNvCxnSpPr>
            <a:stCxn id="197" idx="6"/>
            <a:endCxn id="198" idx="2"/>
          </p:cNvCxnSpPr>
          <p:nvPr/>
        </p:nvCxnSpPr>
        <p:spPr bwMode="auto">
          <a:xfrm>
            <a:off x="1905000" y="18288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98" idx="4"/>
            <a:endCxn id="199" idx="0"/>
          </p:cNvCxnSpPr>
          <p:nvPr/>
        </p:nvCxnSpPr>
        <p:spPr bwMode="auto">
          <a:xfrm rot="5400000">
            <a:off x="2705100" y="24765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99" idx="6"/>
            <a:endCxn id="200" idx="2"/>
          </p:cNvCxnSpPr>
          <p:nvPr/>
        </p:nvCxnSpPr>
        <p:spPr bwMode="auto">
          <a:xfrm>
            <a:off x="33528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200" idx="6"/>
            <a:endCxn id="201" idx="2"/>
          </p:cNvCxnSpPr>
          <p:nvPr/>
        </p:nvCxnSpPr>
        <p:spPr bwMode="auto">
          <a:xfrm>
            <a:off x="48006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201" idx="6"/>
            <a:endCxn id="202" idx="2"/>
          </p:cNvCxnSpPr>
          <p:nvPr/>
        </p:nvCxnSpPr>
        <p:spPr bwMode="auto">
          <a:xfrm>
            <a:off x="62484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202" idx="4"/>
            <a:endCxn id="203" idx="0"/>
          </p:cNvCxnSpPr>
          <p:nvPr/>
        </p:nvCxnSpPr>
        <p:spPr bwMode="auto">
          <a:xfrm rot="5400000">
            <a:off x="7048500" y="37719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203" idx="4"/>
            <a:endCxn id="206" idx="0"/>
          </p:cNvCxnSpPr>
          <p:nvPr/>
        </p:nvCxnSpPr>
        <p:spPr bwMode="auto">
          <a:xfrm rot="5400000">
            <a:off x="7048500" y="50673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206" idx="2"/>
            <a:endCxn id="205" idx="6"/>
          </p:cNvCxnSpPr>
          <p:nvPr/>
        </p:nvCxnSpPr>
        <p:spPr bwMode="auto">
          <a:xfrm rot="10800000">
            <a:off x="6248400" y="57150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205" idx="2"/>
            <a:endCxn id="204" idx="6"/>
          </p:cNvCxnSpPr>
          <p:nvPr/>
        </p:nvCxnSpPr>
        <p:spPr bwMode="auto">
          <a:xfrm rot="10800000">
            <a:off x="4800600" y="57150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 bwMode="auto">
          <a:xfrm>
            <a:off x="1447800" y="16002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2895600" y="16002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28956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43434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57912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2" name="Oval 201"/>
          <p:cNvSpPr/>
          <p:nvPr/>
        </p:nvSpPr>
        <p:spPr bwMode="auto">
          <a:xfrm>
            <a:off x="72390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3" name="Oval 202"/>
          <p:cNvSpPr/>
          <p:nvPr/>
        </p:nvSpPr>
        <p:spPr bwMode="auto">
          <a:xfrm>
            <a:off x="7239000" y="41910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43434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57912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72390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/>
          <p:cNvCxnSpPr>
            <a:stCxn id="202" idx="4"/>
            <a:endCxn id="203" idx="0"/>
          </p:cNvCxnSpPr>
          <p:nvPr/>
        </p:nvCxnSpPr>
        <p:spPr bwMode="auto">
          <a:xfrm rot="5400000">
            <a:off x="7048500" y="37719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Sequential Structure</a:t>
            </a:r>
            <a:endParaRPr lang="en-US" dirty="0"/>
          </a:p>
        </p:txBody>
      </p:sp>
      <p:cxnSp>
        <p:nvCxnSpPr>
          <p:cNvPr id="189" name="Straight Connector 188"/>
          <p:cNvCxnSpPr>
            <a:stCxn id="198" idx="4"/>
            <a:endCxn id="199" idx="0"/>
          </p:cNvCxnSpPr>
          <p:nvPr/>
        </p:nvCxnSpPr>
        <p:spPr bwMode="auto">
          <a:xfrm rot="5400000">
            <a:off x="2705100" y="24765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99" idx="6"/>
            <a:endCxn id="200" idx="2"/>
          </p:cNvCxnSpPr>
          <p:nvPr/>
        </p:nvCxnSpPr>
        <p:spPr bwMode="auto">
          <a:xfrm>
            <a:off x="33528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203" idx="4"/>
            <a:endCxn id="206" idx="0"/>
          </p:cNvCxnSpPr>
          <p:nvPr/>
        </p:nvCxnSpPr>
        <p:spPr bwMode="auto">
          <a:xfrm rot="5400000">
            <a:off x="7048500" y="5067300"/>
            <a:ext cx="838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206" idx="2"/>
            <a:endCxn id="205" idx="6"/>
          </p:cNvCxnSpPr>
          <p:nvPr/>
        </p:nvCxnSpPr>
        <p:spPr bwMode="auto">
          <a:xfrm rot="10800000">
            <a:off x="6248400" y="57150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205" idx="2"/>
            <a:endCxn id="204" idx="6"/>
          </p:cNvCxnSpPr>
          <p:nvPr/>
        </p:nvCxnSpPr>
        <p:spPr bwMode="auto">
          <a:xfrm rot="10800000">
            <a:off x="4800600" y="57150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97" idx="6"/>
            <a:endCxn id="198" idx="2"/>
          </p:cNvCxnSpPr>
          <p:nvPr/>
        </p:nvCxnSpPr>
        <p:spPr bwMode="auto">
          <a:xfrm>
            <a:off x="1905000" y="18288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 bwMode="auto">
          <a:xfrm>
            <a:off x="1447800" y="16002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2895600" y="16002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3" name="Oval 202"/>
          <p:cNvSpPr/>
          <p:nvPr/>
        </p:nvSpPr>
        <p:spPr bwMode="auto">
          <a:xfrm>
            <a:off x="7239000" y="41910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43434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57912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7239000" y="54864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00" name="Straight Connector 99"/>
          <p:cNvCxnSpPr>
            <a:stCxn id="200" idx="6"/>
            <a:endCxn id="201" idx="2"/>
          </p:cNvCxnSpPr>
          <p:nvPr/>
        </p:nvCxnSpPr>
        <p:spPr bwMode="auto">
          <a:xfrm>
            <a:off x="48006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201" idx="6"/>
            <a:endCxn id="202" idx="2"/>
          </p:cNvCxnSpPr>
          <p:nvPr/>
        </p:nvCxnSpPr>
        <p:spPr bwMode="auto">
          <a:xfrm>
            <a:off x="6248400" y="3124200"/>
            <a:ext cx="9906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 bwMode="auto">
          <a:xfrm>
            <a:off x="28956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43434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57912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02" name="Oval 201"/>
          <p:cNvSpPr/>
          <p:nvPr/>
        </p:nvSpPr>
        <p:spPr bwMode="auto">
          <a:xfrm>
            <a:off x="7239000" y="2895600"/>
            <a:ext cx="457200" cy="457200"/>
          </a:xfrm>
          <a:prstGeom prst="ellips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3" name="Group 110"/>
          <p:cNvGrpSpPr/>
          <p:nvPr/>
        </p:nvGrpSpPr>
        <p:grpSpPr>
          <a:xfrm>
            <a:off x="457200" y="3581400"/>
            <a:ext cx="8534400" cy="457200"/>
            <a:chOff x="457200" y="3581400"/>
            <a:chExt cx="8534400" cy="457200"/>
          </a:xfrm>
        </p:grpSpPr>
        <p:cxnSp>
          <p:nvCxnSpPr>
            <p:cNvPr id="106" name="Straight Connector 105"/>
            <p:cNvCxnSpPr>
              <a:stCxn id="87" idx="6"/>
              <a:endCxn id="96" idx="2"/>
            </p:cNvCxnSpPr>
            <p:nvPr/>
          </p:nvCxnSpPr>
          <p:spPr bwMode="auto">
            <a:xfrm>
              <a:off x="914400" y="3810000"/>
              <a:ext cx="7620000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 bwMode="auto">
            <a:xfrm>
              <a:off x="457200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1354667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252134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3149601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4047068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4944535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5842002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739469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636936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8534400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10833 0.28889 " pathEditMode="relative" ptsTypes="AA">
                                      <p:cBhvr>
                                        <p:cTn id="6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16667 0.28889 " pathEditMode="relative" ptsTypes="AA">
                                      <p:cBhvr>
                                        <p:cTn id="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75 0.1 " pathEditMode="relative" ptsTypes="AA">
                                      <p:cBhvr>
                                        <p:cTn id="1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3333 0.1 " pathEditMode="relative" ptsTypes="AA">
                                      <p:cBhvr>
                                        <p:cTn id="1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166 0.1 " pathEditMode="relative" ptsTypes="AA">
                                      <p:cBhvr>
                                        <p:cTn id="14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25 0.1 " pathEditMode="relative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5 -0.08888 " pathEditMode="relative" ptsTypes="AA">
                                      <p:cBhvr>
                                        <p:cTn id="1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5 -0.27777 " pathEditMode="relative" ptsTypes="AA">
                                      <p:cBhvr>
                                        <p:cTn id="2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C 0.09844 0.02292 0.18872 0.00973 0.23091 -3.33333E-6 C 0.27309 -0.00972 0.20764 -0.2287 0.20295 -0.27453 " pathEditMode="relative" rAng="0" ptsTypes="asa">
                                      <p:cBhvr>
                                        <p:cTn id="22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0" y="-126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C 0.16163 0.05926 0.32327 0.11875 0.4 0.07246 C 0.47674 0.02616 0.45017 -0.2199 0.46024 -0.27847 " pathEditMode="relative" ptsTypes="aaA">
                                      <p:cBhvr>
                                        <p:cTn id="2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14167 0.28889 " pathEditMode="relative" ptsTypes="AA">
                                      <p:cBhvr>
                                        <p:cTn id="26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4.44444E-6 L -0.09166 0.1 " pathEditMode="relative" ptsTypes="AA">
                                      <p:cBhvr>
                                        <p:cTn id="28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4.44444E-6 L -0.16667 0.1 " pathEditMode="relative" ptsTypes="AA">
                                      <p:cBhvr>
                                        <p:cTn id="3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4.44444E-6 L -0.20833 0.1 " pathEditMode="relative" ptsTypes="AA">
                                      <p:cBhvr>
                                        <p:cTn id="3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394 C 0.05243 0.01945 0.10434 0.03496 0.11684 -0.0118 C 0.12934 -0.05856 0.10243 -0.16759 0.07569 -0.27639 " pathEditMode="relative" ptsTypes="aaA">
                                      <p:cBhvr>
                                        <p:cTn id="34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2 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3.33333E-6 C 0.06771 0.02361 0.13542 0.04746 0.18976 0.05301 C 0.2441 0.05857 0.3033 0.08866 0.32656 0.03334 C 0.34983 -0.02199 0.33959 -0.15023 0.32952 -0.27847 " pathEditMode="relative" ptsTypes="aaaA">
                                      <p:cBhvr>
                                        <p:cTn id="38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555 L -0.125 0.19445 " pathEditMode="relative" ptsTypes="AA">
                                      <p:cBhvr>
                                        <p:cTn id="4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1 -0.1833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9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5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52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0867E-6 L -0.01667 -0.23329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" y="-1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8" grpId="0" animBg="1"/>
      <p:bldP spid="198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0"/>
          <p:cNvGrpSpPr/>
          <p:nvPr/>
        </p:nvGrpSpPr>
        <p:grpSpPr>
          <a:xfrm>
            <a:off x="304800" y="1981200"/>
            <a:ext cx="8534400" cy="457200"/>
            <a:chOff x="457200" y="3581400"/>
            <a:chExt cx="8534400" cy="457200"/>
          </a:xfrm>
        </p:grpSpPr>
        <p:cxnSp>
          <p:nvCxnSpPr>
            <p:cNvPr id="106" name="Straight Connector 105"/>
            <p:cNvCxnSpPr>
              <a:stCxn id="87" idx="6"/>
              <a:endCxn id="96" idx="2"/>
            </p:cNvCxnSpPr>
            <p:nvPr/>
          </p:nvCxnSpPr>
          <p:spPr bwMode="auto">
            <a:xfrm>
              <a:off x="914400" y="3810000"/>
              <a:ext cx="7620000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 bwMode="auto">
            <a:xfrm>
              <a:off x="457200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1354667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252134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3149601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4047068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4944535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5842002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739469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636936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8534400" y="3581400"/>
              <a:ext cx="457200" cy="457200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215" name="Oval 214"/>
          <p:cNvSpPr/>
          <p:nvPr/>
        </p:nvSpPr>
        <p:spPr bwMode="auto">
          <a:xfrm>
            <a:off x="7481888" y="1976438"/>
            <a:ext cx="457200" cy="457200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16" name="Oval 215"/>
          <p:cNvSpPr/>
          <p:nvPr/>
        </p:nvSpPr>
        <p:spPr bwMode="auto">
          <a:xfrm>
            <a:off x="6581775" y="1981200"/>
            <a:ext cx="457200" cy="457200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14" name="Oval 213"/>
          <p:cNvSpPr/>
          <p:nvPr/>
        </p:nvSpPr>
        <p:spPr bwMode="auto">
          <a:xfrm>
            <a:off x="2109787" y="1981200"/>
            <a:ext cx="457200" cy="457200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1219200" y="1981200"/>
            <a:ext cx="457200" cy="457200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</a:t>
            </a:r>
            <a:r>
              <a:rPr lang="en-US" b="1" dirty="0" smtClean="0"/>
              <a:t>Sequential</a:t>
            </a:r>
            <a:r>
              <a:rPr lang="en-US" dirty="0" smtClean="0"/>
              <a:t> Structure</a:t>
            </a:r>
            <a:endParaRPr lang="en-US" dirty="0"/>
          </a:p>
        </p:txBody>
      </p:sp>
      <p:sp>
        <p:nvSpPr>
          <p:cNvPr id="192" name="Content Placeholder 191"/>
          <p:cNvSpPr>
            <a:spLocks noGrp="1"/>
          </p:cNvSpPr>
          <p:nvPr>
            <p:ph idx="1"/>
          </p:nvPr>
        </p:nvSpPr>
        <p:spPr>
          <a:xfrm>
            <a:off x="457200" y="3352800"/>
            <a:ext cx="8305800" cy="1331913"/>
          </a:xfrm>
        </p:spPr>
        <p:txBody>
          <a:bodyPr/>
          <a:lstStyle/>
          <a:p>
            <a:r>
              <a:rPr lang="en-US" dirty="0" smtClean="0"/>
              <a:t>Running Time:</a:t>
            </a:r>
            <a:endParaRPr lang="en-US" dirty="0"/>
          </a:p>
        </p:txBody>
      </p:sp>
      <p:grpSp>
        <p:nvGrpSpPr>
          <p:cNvPr id="4" name="Group 43"/>
          <p:cNvGrpSpPr/>
          <p:nvPr/>
        </p:nvGrpSpPr>
        <p:grpSpPr>
          <a:xfrm>
            <a:off x="2133600" y="2019300"/>
            <a:ext cx="381000" cy="190500"/>
            <a:chOff x="762000" y="2971800"/>
            <a:chExt cx="838200" cy="38100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5" name="Group 46"/>
          <p:cNvGrpSpPr/>
          <p:nvPr/>
        </p:nvGrpSpPr>
        <p:grpSpPr>
          <a:xfrm>
            <a:off x="3048000" y="2019300"/>
            <a:ext cx="381000" cy="190500"/>
            <a:chOff x="762000" y="2971800"/>
            <a:chExt cx="838200" cy="38100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3886200" y="2019300"/>
            <a:ext cx="381000" cy="190500"/>
            <a:chOff x="762000" y="2971800"/>
            <a:chExt cx="838200" cy="381000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2" name="Isosceles Triangle 51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7" name="Group 52"/>
          <p:cNvGrpSpPr/>
          <p:nvPr/>
        </p:nvGrpSpPr>
        <p:grpSpPr>
          <a:xfrm>
            <a:off x="4800600" y="2019300"/>
            <a:ext cx="381000" cy="190500"/>
            <a:chOff x="762000" y="2971800"/>
            <a:chExt cx="838200" cy="38100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Isosceles Triangle 54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5715000" y="2019300"/>
            <a:ext cx="381000" cy="190500"/>
            <a:chOff x="762000" y="2971800"/>
            <a:chExt cx="838200" cy="38100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Isosceles Triangle 57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9" name="Group 58"/>
          <p:cNvGrpSpPr/>
          <p:nvPr/>
        </p:nvGrpSpPr>
        <p:grpSpPr>
          <a:xfrm>
            <a:off x="6629400" y="2019300"/>
            <a:ext cx="381000" cy="190500"/>
            <a:chOff x="762000" y="2971800"/>
            <a:chExt cx="838200" cy="38100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1" name="Isosceles Triangle 60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0" name="Group 61"/>
          <p:cNvGrpSpPr/>
          <p:nvPr/>
        </p:nvGrpSpPr>
        <p:grpSpPr>
          <a:xfrm>
            <a:off x="7543800" y="2019300"/>
            <a:ext cx="381000" cy="190500"/>
            <a:chOff x="762000" y="2971800"/>
            <a:chExt cx="838200" cy="381000"/>
          </a:xfrm>
        </p:grpSpPr>
        <p:sp>
          <p:nvSpPr>
            <p:cNvPr id="63" name="Rectangle 62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4" name="Isosceles Triangle 63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1" name="Group 67"/>
          <p:cNvGrpSpPr/>
          <p:nvPr/>
        </p:nvGrpSpPr>
        <p:grpSpPr>
          <a:xfrm>
            <a:off x="1219200" y="2286000"/>
            <a:ext cx="381000" cy="190500"/>
            <a:chOff x="762000" y="2971800"/>
            <a:chExt cx="838200" cy="381000"/>
          </a:xfrm>
        </p:grpSpPr>
        <p:sp>
          <p:nvSpPr>
            <p:cNvPr id="69" name="Rectangle 68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70" name="Isosceles Triangle 69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2" name="Group 70"/>
          <p:cNvGrpSpPr/>
          <p:nvPr/>
        </p:nvGrpSpPr>
        <p:grpSpPr>
          <a:xfrm>
            <a:off x="2133600" y="2286000"/>
            <a:ext cx="381000" cy="190500"/>
            <a:chOff x="762000" y="2971800"/>
            <a:chExt cx="838200" cy="3810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73" name="Isosceles Triangle 72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3" name="Group 73"/>
          <p:cNvGrpSpPr/>
          <p:nvPr/>
        </p:nvGrpSpPr>
        <p:grpSpPr>
          <a:xfrm>
            <a:off x="2971800" y="2286000"/>
            <a:ext cx="381000" cy="190500"/>
            <a:chOff x="762000" y="2971800"/>
            <a:chExt cx="838200" cy="38100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76" name="Isosceles Triangle 75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4" name="Group 76"/>
          <p:cNvGrpSpPr/>
          <p:nvPr/>
        </p:nvGrpSpPr>
        <p:grpSpPr>
          <a:xfrm>
            <a:off x="3886200" y="2286000"/>
            <a:ext cx="381000" cy="190500"/>
            <a:chOff x="762000" y="2971800"/>
            <a:chExt cx="838200" cy="38100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5" name="Group 79"/>
          <p:cNvGrpSpPr/>
          <p:nvPr/>
        </p:nvGrpSpPr>
        <p:grpSpPr>
          <a:xfrm>
            <a:off x="4724400" y="2286000"/>
            <a:ext cx="381000" cy="190500"/>
            <a:chOff x="762000" y="2971800"/>
            <a:chExt cx="838200" cy="381000"/>
          </a:xfrm>
        </p:grpSpPr>
        <p:sp>
          <p:nvSpPr>
            <p:cNvPr id="81" name="Rectangle 80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2" name="Isosceles Triangle 81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6" name="Group 82"/>
          <p:cNvGrpSpPr/>
          <p:nvPr/>
        </p:nvGrpSpPr>
        <p:grpSpPr>
          <a:xfrm>
            <a:off x="5638800" y="2286000"/>
            <a:ext cx="381000" cy="190500"/>
            <a:chOff x="762000" y="2971800"/>
            <a:chExt cx="838200" cy="38100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85" name="Isosceles Triangle 84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7" name="Group 85"/>
          <p:cNvGrpSpPr/>
          <p:nvPr/>
        </p:nvGrpSpPr>
        <p:grpSpPr>
          <a:xfrm>
            <a:off x="6553200" y="2286000"/>
            <a:ext cx="381000" cy="190500"/>
            <a:chOff x="762000" y="2971800"/>
            <a:chExt cx="838200" cy="3810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98" name="Isosceles Triangle 97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8" name="Group 98"/>
          <p:cNvGrpSpPr/>
          <p:nvPr/>
        </p:nvGrpSpPr>
        <p:grpSpPr>
          <a:xfrm>
            <a:off x="7467600" y="2286000"/>
            <a:ext cx="381000" cy="190500"/>
            <a:chOff x="762000" y="2971800"/>
            <a:chExt cx="838200" cy="381000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02" name="Isosceles Triangle 101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108" name="Arc 107"/>
          <p:cNvSpPr/>
          <p:nvPr/>
        </p:nvSpPr>
        <p:spPr bwMode="auto">
          <a:xfrm rot="16200000">
            <a:off x="4953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0" name="Arc 109"/>
          <p:cNvSpPr/>
          <p:nvPr/>
        </p:nvSpPr>
        <p:spPr bwMode="auto">
          <a:xfrm rot="16200000">
            <a:off x="14097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1" name="Arc 110"/>
          <p:cNvSpPr/>
          <p:nvPr/>
        </p:nvSpPr>
        <p:spPr bwMode="auto">
          <a:xfrm rot="16200000">
            <a:off x="22479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3" name="Arc 112"/>
          <p:cNvSpPr/>
          <p:nvPr/>
        </p:nvSpPr>
        <p:spPr bwMode="auto">
          <a:xfrm rot="16200000">
            <a:off x="31623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4" name="Arc 113"/>
          <p:cNvSpPr/>
          <p:nvPr/>
        </p:nvSpPr>
        <p:spPr bwMode="auto">
          <a:xfrm rot="16200000">
            <a:off x="40005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5" name="Arc 114"/>
          <p:cNvSpPr/>
          <p:nvPr/>
        </p:nvSpPr>
        <p:spPr bwMode="auto">
          <a:xfrm rot="16200000">
            <a:off x="49149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7" name="Arc 116"/>
          <p:cNvSpPr/>
          <p:nvPr/>
        </p:nvSpPr>
        <p:spPr bwMode="auto">
          <a:xfrm rot="16200000">
            <a:off x="58293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8" name="Arc 117"/>
          <p:cNvSpPr/>
          <p:nvPr/>
        </p:nvSpPr>
        <p:spPr bwMode="auto">
          <a:xfrm rot="16200000">
            <a:off x="67437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9" name="Arc 118"/>
          <p:cNvSpPr/>
          <p:nvPr/>
        </p:nvSpPr>
        <p:spPr bwMode="auto">
          <a:xfrm rot="16200000">
            <a:off x="7658100" y="1714500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0" name="Arc 119"/>
          <p:cNvSpPr/>
          <p:nvPr/>
        </p:nvSpPr>
        <p:spPr bwMode="auto">
          <a:xfrm rot="5400000">
            <a:off x="77343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1" name="Arc 120"/>
          <p:cNvSpPr/>
          <p:nvPr/>
        </p:nvSpPr>
        <p:spPr bwMode="auto">
          <a:xfrm rot="5400000">
            <a:off x="67437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2" name="Arc 121"/>
          <p:cNvSpPr/>
          <p:nvPr/>
        </p:nvSpPr>
        <p:spPr bwMode="auto">
          <a:xfrm rot="5400000">
            <a:off x="58293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4" name="Arc 123"/>
          <p:cNvSpPr/>
          <p:nvPr/>
        </p:nvSpPr>
        <p:spPr bwMode="auto">
          <a:xfrm rot="5400000">
            <a:off x="49149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5" name="Arc 124"/>
          <p:cNvSpPr/>
          <p:nvPr/>
        </p:nvSpPr>
        <p:spPr bwMode="auto">
          <a:xfrm rot="5400000">
            <a:off x="40005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6" name="Arc 125"/>
          <p:cNvSpPr/>
          <p:nvPr/>
        </p:nvSpPr>
        <p:spPr bwMode="auto">
          <a:xfrm rot="5400000">
            <a:off x="31623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 rot="5400000">
            <a:off x="22479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8" name="Arc 127"/>
          <p:cNvSpPr/>
          <p:nvPr/>
        </p:nvSpPr>
        <p:spPr bwMode="auto">
          <a:xfrm rot="5400000">
            <a:off x="14097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9" name="Arc 128"/>
          <p:cNvSpPr/>
          <p:nvPr/>
        </p:nvSpPr>
        <p:spPr bwMode="auto">
          <a:xfrm rot="5400000">
            <a:off x="495300" y="1943101"/>
            <a:ext cx="9906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19" name="Group 40"/>
          <p:cNvGrpSpPr/>
          <p:nvPr/>
        </p:nvGrpSpPr>
        <p:grpSpPr>
          <a:xfrm>
            <a:off x="1295400" y="2019300"/>
            <a:ext cx="381000" cy="190500"/>
            <a:chOff x="762000" y="2971800"/>
            <a:chExt cx="838200" cy="38100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0" name="Group 129"/>
          <p:cNvGrpSpPr/>
          <p:nvPr/>
        </p:nvGrpSpPr>
        <p:grpSpPr>
          <a:xfrm>
            <a:off x="2133600" y="2019300"/>
            <a:ext cx="381000" cy="190500"/>
            <a:chOff x="762000" y="2971800"/>
            <a:chExt cx="838200" cy="381000"/>
          </a:xfrm>
        </p:grpSpPr>
        <p:sp>
          <p:nvSpPr>
            <p:cNvPr id="131" name="Rectangle 130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32" name="Isosceles Triangle 131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132"/>
          <p:cNvGrpSpPr/>
          <p:nvPr/>
        </p:nvGrpSpPr>
        <p:grpSpPr>
          <a:xfrm>
            <a:off x="3048000" y="2019300"/>
            <a:ext cx="381000" cy="190500"/>
            <a:chOff x="762000" y="2971800"/>
            <a:chExt cx="838200" cy="381000"/>
          </a:xfrm>
        </p:grpSpPr>
        <p:sp>
          <p:nvSpPr>
            <p:cNvPr id="134" name="Rectangle 133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35" name="Isosceles Triangle 134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2" name="Group 135"/>
          <p:cNvGrpSpPr/>
          <p:nvPr/>
        </p:nvGrpSpPr>
        <p:grpSpPr>
          <a:xfrm>
            <a:off x="3886200" y="2019300"/>
            <a:ext cx="381000" cy="190500"/>
            <a:chOff x="762000" y="2971800"/>
            <a:chExt cx="838200" cy="381000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38" name="Isosceles Triangle 137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3" name="Group 138"/>
          <p:cNvGrpSpPr/>
          <p:nvPr/>
        </p:nvGrpSpPr>
        <p:grpSpPr>
          <a:xfrm>
            <a:off x="4800600" y="2019300"/>
            <a:ext cx="381000" cy="190500"/>
            <a:chOff x="762000" y="2971800"/>
            <a:chExt cx="838200" cy="381000"/>
          </a:xfrm>
        </p:grpSpPr>
        <p:sp>
          <p:nvSpPr>
            <p:cNvPr id="140" name="Rectangle 139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41" name="Isosceles Triangle 140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4" name="Group 141"/>
          <p:cNvGrpSpPr/>
          <p:nvPr/>
        </p:nvGrpSpPr>
        <p:grpSpPr>
          <a:xfrm>
            <a:off x="5715000" y="2019300"/>
            <a:ext cx="381000" cy="190500"/>
            <a:chOff x="762000" y="2971800"/>
            <a:chExt cx="838200" cy="381000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44" name="Isosceles Triangle 143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5" name="Group 144"/>
          <p:cNvGrpSpPr/>
          <p:nvPr/>
        </p:nvGrpSpPr>
        <p:grpSpPr>
          <a:xfrm>
            <a:off x="6629400" y="2019300"/>
            <a:ext cx="381000" cy="190500"/>
            <a:chOff x="762000" y="2971800"/>
            <a:chExt cx="838200" cy="381000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47" name="Isosceles Triangle 146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6" name="Group 147"/>
          <p:cNvGrpSpPr/>
          <p:nvPr/>
        </p:nvGrpSpPr>
        <p:grpSpPr>
          <a:xfrm>
            <a:off x="7543800" y="2019300"/>
            <a:ext cx="381000" cy="190500"/>
            <a:chOff x="762000" y="2971800"/>
            <a:chExt cx="838200" cy="381000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50" name="Isosceles Triangle 149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7" name="Group 153"/>
          <p:cNvGrpSpPr/>
          <p:nvPr/>
        </p:nvGrpSpPr>
        <p:grpSpPr>
          <a:xfrm>
            <a:off x="2133600" y="2286000"/>
            <a:ext cx="381000" cy="190500"/>
            <a:chOff x="762000" y="2971800"/>
            <a:chExt cx="838200" cy="381000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56" name="Isosceles Triangle 155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8" name="Group 156"/>
          <p:cNvGrpSpPr/>
          <p:nvPr/>
        </p:nvGrpSpPr>
        <p:grpSpPr>
          <a:xfrm>
            <a:off x="2971800" y="2286000"/>
            <a:ext cx="381000" cy="190500"/>
            <a:chOff x="762000" y="2971800"/>
            <a:chExt cx="838200" cy="381000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59" name="Isosceles Triangle 158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9" name="Group 159"/>
          <p:cNvGrpSpPr/>
          <p:nvPr/>
        </p:nvGrpSpPr>
        <p:grpSpPr>
          <a:xfrm>
            <a:off x="3886200" y="2286000"/>
            <a:ext cx="381000" cy="190500"/>
            <a:chOff x="762000" y="2971800"/>
            <a:chExt cx="838200" cy="381000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62" name="Isosceles Triangle 161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0" name="Group 162"/>
          <p:cNvGrpSpPr/>
          <p:nvPr/>
        </p:nvGrpSpPr>
        <p:grpSpPr>
          <a:xfrm>
            <a:off x="4724400" y="2286000"/>
            <a:ext cx="381000" cy="190500"/>
            <a:chOff x="762000" y="2971800"/>
            <a:chExt cx="838200" cy="381000"/>
          </a:xfrm>
        </p:grpSpPr>
        <p:sp>
          <p:nvSpPr>
            <p:cNvPr id="164" name="Rectangle 163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65" name="Isosceles Triangle 164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1" name="Group 165"/>
          <p:cNvGrpSpPr/>
          <p:nvPr/>
        </p:nvGrpSpPr>
        <p:grpSpPr>
          <a:xfrm>
            <a:off x="5638800" y="2286000"/>
            <a:ext cx="381000" cy="190500"/>
            <a:chOff x="762000" y="2971800"/>
            <a:chExt cx="838200" cy="381000"/>
          </a:xfrm>
        </p:grpSpPr>
        <p:sp>
          <p:nvSpPr>
            <p:cNvPr id="167" name="Rectangle 166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68" name="Isosceles Triangle 167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2" name="Group 168"/>
          <p:cNvGrpSpPr/>
          <p:nvPr/>
        </p:nvGrpSpPr>
        <p:grpSpPr>
          <a:xfrm>
            <a:off x="6553200" y="2286000"/>
            <a:ext cx="381000" cy="190500"/>
            <a:chOff x="762000" y="2971800"/>
            <a:chExt cx="838200" cy="381000"/>
          </a:xfrm>
        </p:grpSpPr>
        <p:sp>
          <p:nvSpPr>
            <p:cNvPr id="170" name="Rectangle 169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1" name="Isosceles Triangle 170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3" name="Group 171"/>
          <p:cNvGrpSpPr/>
          <p:nvPr/>
        </p:nvGrpSpPr>
        <p:grpSpPr>
          <a:xfrm>
            <a:off x="7239000" y="2095500"/>
            <a:ext cx="838200" cy="419100"/>
            <a:chOff x="762000" y="2971800"/>
            <a:chExt cx="838200" cy="381000"/>
          </a:xfrm>
        </p:grpSpPr>
        <p:sp>
          <p:nvSpPr>
            <p:cNvPr id="173" name="Rectangle 172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4" name="Isosceles Triangle 173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4" name="Group 174"/>
          <p:cNvGrpSpPr/>
          <p:nvPr/>
        </p:nvGrpSpPr>
        <p:grpSpPr>
          <a:xfrm>
            <a:off x="8458200" y="2209800"/>
            <a:ext cx="381000" cy="190500"/>
            <a:chOff x="762000" y="2971800"/>
            <a:chExt cx="838200" cy="381000"/>
          </a:xfrm>
        </p:grpSpPr>
        <p:sp>
          <p:nvSpPr>
            <p:cNvPr id="176" name="Rectangle 175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7" name="Isosceles Triangle 176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35" name="Group 184"/>
          <p:cNvGrpSpPr/>
          <p:nvPr/>
        </p:nvGrpSpPr>
        <p:grpSpPr>
          <a:xfrm>
            <a:off x="304800" y="1143000"/>
            <a:ext cx="8534400" cy="1295400"/>
            <a:chOff x="304800" y="1143000"/>
            <a:chExt cx="8534400" cy="1295400"/>
          </a:xfrm>
        </p:grpSpPr>
        <p:grpSp>
          <p:nvGrpSpPr>
            <p:cNvPr id="36" name="Group 209"/>
            <p:cNvGrpSpPr/>
            <p:nvPr/>
          </p:nvGrpSpPr>
          <p:grpSpPr>
            <a:xfrm>
              <a:off x="7391400" y="1143000"/>
              <a:ext cx="1371600" cy="914400"/>
              <a:chOff x="7543800" y="2667000"/>
              <a:chExt cx="1371600" cy="914400"/>
            </a:xfrm>
          </p:grpSpPr>
          <p:sp>
            <p:nvSpPr>
              <p:cNvPr id="191" name="Rectangle 190"/>
              <p:cNvSpPr/>
              <p:nvPr/>
            </p:nvSpPr>
            <p:spPr bwMode="auto">
              <a:xfrm>
                <a:off x="8610600" y="2667000"/>
                <a:ext cx="304800" cy="381000"/>
              </a:xfrm>
              <a:prstGeom prst="rect">
                <a:avLst/>
              </a:prstGeom>
              <a:solidFill>
                <a:srgbClr val="00B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cxnSp>
            <p:nvCxnSpPr>
              <p:cNvPr id="193" name="Straight Connector 192"/>
              <p:cNvCxnSpPr>
                <a:stCxn id="191" idx="2"/>
              </p:cNvCxnSpPr>
              <p:nvPr/>
            </p:nvCxnSpPr>
            <p:spPr bwMode="auto">
              <a:xfrm rot="5400000">
                <a:off x="8496300" y="3314700"/>
                <a:ext cx="5334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8" name="TextBox 207"/>
              <p:cNvSpPr txBox="1"/>
              <p:nvPr/>
            </p:nvSpPr>
            <p:spPr>
              <a:xfrm>
                <a:off x="7543800" y="267866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Evidence</a:t>
                </a:r>
              </a:p>
            </p:txBody>
          </p:sp>
        </p:grpSp>
        <p:sp>
          <p:nvSpPr>
            <p:cNvPr id="212" name="Oval 211"/>
            <p:cNvSpPr/>
            <p:nvPr/>
          </p:nvSpPr>
          <p:spPr bwMode="auto">
            <a:xfrm>
              <a:off x="8382000" y="1981200"/>
              <a:ext cx="457200" cy="457200"/>
            </a:xfrm>
            <a:prstGeom prst="ellipse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grpSp>
          <p:nvGrpSpPr>
            <p:cNvPr id="39" name="Group 208"/>
            <p:cNvGrpSpPr/>
            <p:nvPr/>
          </p:nvGrpSpPr>
          <p:grpSpPr>
            <a:xfrm>
              <a:off x="381000" y="1143000"/>
              <a:ext cx="1393560" cy="838200"/>
              <a:chOff x="533400" y="2667000"/>
              <a:chExt cx="1393560" cy="838200"/>
            </a:xfrm>
          </p:grpSpPr>
          <p:sp>
            <p:nvSpPr>
              <p:cNvPr id="184" name="Rectangle 183"/>
              <p:cNvSpPr/>
              <p:nvPr/>
            </p:nvSpPr>
            <p:spPr bwMode="auto">
              <a:xfrm>
                <a:off x="533400" y="2667000"/>
                <a:ext cx="304800" cy="381000"/>
              </a:xfrm>
              <a:prstGeom prst="rect">
                <a:avLst/>
              </a:prstGeom>
              <a:solidFill>
                <a:srgbClr val="FF000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cxnSp>
            <p:nvCxnSpPr>
              <p:cNvPr id="187" name="Straight Connector 186"/>
              <p:cNvCxnSpPr>
                <a:stCxn id="184" idx="2"/>
                <a:endCxn id="87" idx="0"/>
              </p:cNvCxnSpPr>
              <p:nvPr/>
            </p:nvCxnSpPr>
            <p:spPr bwMode="auto">
              <a:xfrm rot="5400000">
                <a:off x="457200" y="3276600"/>
                <a:ext cx="4572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7" name="TextBox 206"/>
              <p:cNvSpPr txBox="1"/>
              <p:nvPr/>
            </p:nvSpPr>
            <p:spPr>
              <a:xfrm>
                <a:off x="838200" y="266700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Evidence</a:t>
                </a:r>
              </a:p>
            </p:txBody>
          </p:sp>
        </p:grpSp>
        <p:sp>
          <p:nvSpPr>
            <p:cNvPr id="211" name="Oval 210"/>
            <p:cNvSpPr/>
            <p:nvPr/>
          </p:nvSpPr>
          <p:spPr bwMode="auto">
            <a:xfrm>
              <a:off x="304800" y="1981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40" name="Group 150"/>
          <p:cNvGrpSpPr/>
          <p:nvPr/>
        </p:nvGrpSpPr>
        <p:grpSpPr>
          <a:xfrm>
            <a:off x="1219200" y="2286000"/>
            <a:ext cx="381000" cy="190500"/>
            <a:chOff x="762000" y="2971800"/>
            <a:chExt cx="838200" cy="381000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chemeClr val="accent6"/>
            </a:solidFill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41" name="Group 177"/>
          <p:cNvGrpSpPr/>
          <p:nvPr/>
        </p:nvGrpSpPr>
        <p:grpSpPr>
          <a:xfrm>
            <a:off x="381000" y="2057400"/>
            <a:ext cx="381000" cy="190500"/>
            <a:chOff x="762000" y="2971800"/>
            <a:chExt cx="838200" cy="381000"/>
          </a:xfrm>
        </p:grpSpPr>
        <p:sp>
          <p:nvSpPr>
            <p:cNvPr id="179" name="Rectangle 178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0" name="Isosceles Triangle 179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44" name="Group 35"/>
          <p:cNvGrpSpPr/>
          <p:nvPr/>
        </p:nvGrpSpPr>
        <p:grpSpPr>
          <a:xfrm>
            <a:off x="0" y="1905000"/>
            <a:ext cx="914400" cy="457200"/>
            <a:chOff x="762000" y="2971800"/>
            <a:chExt cx="838200" cy="38100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190" name="Picture 189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7027" y="4090089"/>
            <a:ext cx="7667373" cy="710511"/>
          </a:xfrm>
          <a:prstGeom prst="rect">
            <a:avLst/>
          </a:prstGeom>
          <a:noFill/>
          <a:ln/>
          <a:effectLst/>
        </p:spPr>
      </p:pic>
      <p:grpSp>
        <p:nvGrpSpPr>
          <p:cNvPr id="47" name="Group 103"/>
          <p:cNvGrpSpPr/>
          <p:nvPr/>
        </p:nvGrpSpPr>
        <p:grpSpPr>
          <a:xfrm>
            <a:off x="8229600" y="2095500"/>
            <a:ext cx="838200" cy="419100"/>
            <a:chOff x="762000" y="2971800"/>
            <a:chExt cx="838200" cy="381000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07" name="Isosceles Triangle 106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00B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186" name="Rounded Rectangular Callout 185"/>
          <p:cNvSpPr/>
          <p:nvPr/>
        </p:nvSpPr>
        <p:spPr bwMode="auto">
          <a:xfrm>
            <a:off x="685800" y="5181600"/>
            <a:ext cx="3200400" cy="1143000"/>
          </a:xfrm>
          <a:prstGeom prst="wedgeRoundRectCallout">
            <a:avLst>
              <a:gd name="adj1" fmla="val -11706"/>
              <a:gd name="adj2" fmla="val -7638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Tahoma" pitchFamily="-64" charset="0"/>
              </a:rPr>
              <a:t>Time for a single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Tahoma" pitchFamily="-64" charset="0"/>
              </a:rPr>
              <a:t>parallel iteration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4495800" y="5181600"/>
            <a:ext cx="3581400" cy="1143000"/>
          </a:xfrm>
          <a:prstGeom prst="wedgeRoundRectCallout">
            <a:avLst>
              <a:gd name="adj1" fmla="val -7096"/>
              <a:gd name="adj2" fmla="val -925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Tahoma" pitchFamily="-64" charset="0"/>
              </a:rPr>
              <a:t>Number of Iterations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533400" y="3276600"/>
            <a:ext cx="3581400" cy="32004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114800" y="3886200"/>
            <a:ext cx="4572000" cy="25908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50" name="Group 180"/>
          <p:cNvGrpSpPr/>
          <p:nvPr/>
        </p:nvGrpSpPr>
        <p:grpSpPr>
          <a:xfrm>
            <a:off x="990600" y="1905000"/>
            <a:ext cx="914400" cy="457200"/>
            <a:chOff x="762000" y="2971800"/>
            <a:chExt cx="838200" cy="381000"/>
          </a:xfrm>
        </p:grpSpPr>
        <p:sp>
          <p:nvSpPr>
            <p:cNvPr id="182" name="Rectangle 181"/>
            <p:cNvSpPr/>
            <p:nvPr/>
          </p:nvSpPr>
          <p:spPr bwMode="auto">
            <a:xfrm>
              <a:off x="762000" y="2971800"/>
              <a:ext cx="838200" cy="381000"/>
            </a:xfrm>
            <a:prstGeom prst="rect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3" name="Isosceles Triangle 182"/>
            <p:cNvSpPr/>
            <p:nvPr/>
          </p:nvSpPr>
          <p:spPr bwMode="auto">
            <a:xfrm rot="10800000">
              <a:off x="762000" y="2971800"/>
              <a:ext cx="838200" cy="152400"/>
            </a:xfrm>
            <a:prstGeom prst="triangle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163" name="Slide Number Placeholder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2778 0.05533 C -0.03386 0.06783 -0.04254 0.075 -0.05157 0.075 C -0.06198 0.075 -0.07032 0.06783 -0.07639 0.05533 L -0.10417 -2.22222E-6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2777 0.05533 C -0.03385 0.06783 -0.04253 0.075 -0.05156 0.075 C -0.06198 0.075 -0.07031 0.06783 -0.07639 0.05533 L -0.10416 -2.22222E-6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2777 0.05533 C -0.03385 0.06783 -0.04253 0.075 -0.05156 0.075 C -0.06198 0.075 -0.07031 0.06783 -0.07639 0.05533 L -0.10416 -2.22222E-6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1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22222E-6 L -0.02361 0.05533 C -0.02969 0.06783 -0.03837 0.075 -0.0474 0.075 C -0.05781 0.075 -0.06615 0.06783 -0.07222 0.05533 L -0.1 -2.22222E-6 " pathEditMode="relative" rAng="0" ptsTypes="FffFF">
                                      <p:cBhvr>
                                        <p:cTn id="1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500"/>
                            </p:stCondLst>
                            <p:childTnLst>
                              <p:par>
                                <p:cTn id="2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552 -0.05324 C 0.03107 -0.06528 0.03906 -0.07199 0.04739 -0.07199 C 0.05694 -0.07199 0.06458 -0.06528 0.07014 -0.05324 L 0.09583 1.11111E-6 " pathEditMode="relative" rAng="0" ptsTypes="FffFF">
                                      <p:cBhvr>
                                        <p:cTn id="3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2778 0.05533 C -0.03386 0.06783 -0.04254 0.075 -0.05157 0.075 C -0.06198 0.075 -0.07032 0.06783 -0.07639 0.05533 L -0.10417 -2.22222E-6 " pathEditMode="relative" rAng="0" ptsTypes="FffFF">
                                      <p:cBhvr>
                                        <p:cTn id="3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2777 0.05533 C -0.03385 0.06783 -0.04253 0.075 -0.05156 0.075 C -0.06198 0.075 -0.07031 0.06783 -0.07639 0.05533 L -0.10416 -2.22222E-6 " pathEditMode="relative" rAng="0" ptsTypes="FffFF">
                                      <p:cBhvr>
                                        <p:cTn id="3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2777 0.05533 C -0.03385 0.06783 -0.04253 0.075 -0.05156 0.075 C -0.06198 0.075 -0.07031 0.06783 -0.07639 0.05533 L -0.10416 -2.22222E-6 " pathEditMode="relative" rAng="0" ptsTypes="FffFF">
                                      <p:cBhvr>
                                        <p:cTn id="3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3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35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35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3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2778 0.05533 C -0.03385 0.06783 -0.04253 0.075 -0.05156 0.075 C -0.06198 0.075 -0.07031 0.06783 -0.07639 0.05533 L -0.10417 -2.22222E-6 " pathEditMode="relative" rAng="0" ptsTypes="FffFF">
                                      <p:cBhvr>
                                        <p:cTn id="3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22222E-6 L -0.02361 0.05533 C -0.02969 0.06783 -0.03837 0.075 -0.0474 0.075 C -0.05781 0.075 -0.06615 0.06783 -0.07222 0.05533 L -0.1 -2.22222E-6 " pathEditMode="relative" rAng="0" ptsTypes="FffFF">
                                      <p:cBhvr>
                                        <p:cTn id="36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2000"/>
                            </p:stCondLst>
                            <p:childTnLst>
                              <p:par>
                                <p:cTn id="36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4" grpId="0" animBg="1"/>
      <p:bldP spid="213" grpId="0" animBg="1"/>
      <p:bldP spid="108" grpId="0" animBg="1"/>
      <p:bldP spid="110" grpId="0" animBg="1"/>
      <p:bldP spid="111" grpId="0" animBg="1"/>
      <p:bldP spid="113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86" grpId="0" animBg="1"/>
      <p:bldP spid="188" grpId="0" animBg="1"/>
      <p:bldP spid="189" grpId="0" animBg="1"/>
      <p:bldP spid="19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Optimal Sequential Algorithm</a:t>
            </a:r>
            <a:endParaRPr lang="en-US" sz="4000" dirty="0"/>
          </a:p>
        </p:txBody>
      </p:sp>
      <p:sp>
        <p:nvSpPr>
          <p:cNvPr id="285" name="Rectangle 284"/>
          <p:cNvSpPr/>
          <p:nvPr/>
        </p:nvSpPr>
        <p:spPr bwMode="auto">
          <a:xfrm>
            <a:off x="457200" y="3352800"/>
            <a:ext cx="6019800" cy="160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86" name="Rectangle 285"/>
          <p:cNvSpPr/>
          <p:nvPr/>
        </p:nvSpPr>
        <p:spPr bwMode="auto">
          <a:xfrm>
            <a:off x="457200" y="3352800"/>
            <a:ext cx="3962400" cy="4572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white"/>
                </a:solidFill>
                <a:latin typeface="Tahoma" pitchFamily="-64" charset="0"/>
              </a:rPr>
              <a:t>Forward-Backward</a:t>
            </a:r>
          </a:p>
        </p:txBody>
      </p:sp>
      <p:grpSp>
        <p:nvGrpSpPr>
          <p:cNvPr id="3" name="Group 286"/>
          <p:cNvGrpSpPr/>
          <p:nvPr/>
        </p:nvGrpSpPr>
        <p:grpSpPr>
          <a:xfrm>
            <a:off x="838200" y="4114800"/>
            <a:ext cx="4953000" cy="457200"/>
            <a:chOff x="1524000" y="1828800"/>
            <a:chExt cx="4953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9" name="Straight Connector 98"/>
            <p:cNvCxnSpPr>
              <a:stCxn id="100" idx="6"/>
              <a:endCxn id="117" idx="2"/>
            </p:cNvCxnSpPr>
            <p:nvPr/>
          </p:nvCxnSpPr>
          <p:spPr bwMode="auto">
            <a:xfrm>
              <a:off x="1981200" y="2057400"/>
              <a:ext cx="40386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100" name="Oval 99"/>
            <p:cNvSpPr/>
            <p:nvPr/>
          </p:nvSpPr>
          <p:spPr bwMode="auto">
            <a:xfrm>
              <a:off x="152400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242316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32232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422148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512064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601980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4" name="Group 62"/>
          <p:cNvGrpSpPr/>
          <p:nvPr/>
        </p:nvGrpSpPr>
        <p:grpSpPr>
          <a:xfrm>
            <a:off x="457200" y="1676400"/>
            <a:ext cx="6019800" cy="1676400"/>
            <a:chOff x="457200" y="1676400"/>
            <a:chExt cx="6019800" cy="1676400"/>
          </a:xfrm>
        </p:grpSpPr>
        <p:sp>
          <p:nvSpPr>
            <p:cNvPr id="292" name="Rectangle 291"/>
            <p:cNvSpPr/>
            <p:nvPr/>
          </p:nvSpPr>
          <p:spPr bwMode="auto">
            <a:xfrm>
              <a:off x="457200" y="1676400"/>
              <a:ext cx="6019800" cy="1676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93" name="Rectangle 292"/>
            <p:cNvSpPr/>
            <p:nvPr/>
          </p:nvSpPr>
          <p:spPr bwMode="auto">
            <a:xfrm>
              <a:off x="457200" y="1676400"/>
              <a:ext cx="3962400" cy="457200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Tahoma" pitchFamily="-64" charset="0"/>
                </a:rPr>
                <a:t>Bulk Synchronous</a:t>
              </a:r>
            </a:p>
          </p:txBody>
        </p:sp>
      </p:grpSp>
      <p:grpSp>
        <p:nvGrpSpPr>
          <p:cNvPr id="5" name="Group 297"/>
          <p:cNvGrpSpPr/>
          <p:nvPr/>
        </p:nvGrpSpPr>
        <p:grpSpPr>
          <a:xfrm>
            <a:off x="838200" y="2514600"/>
            <a:ext cx="4953000" cy="457200"/>
            <a:chOff x="1524000" y="1828800"/>
            <a:chExt cx="4953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99" name="Straight Connector 298"/>
            <p:cNvCxnSpPr>
              <a:stCxn id="300" idx="6"/>
              <a:endCxn id="305" idx="2"/>
            </p:cNvCxnSpPr>
            <p:nvPr/>
          </p:nvCxnSpPr>
          <p:spPr bwMode="auto">
            <a:xfrm>
              <a:off x="1981200" y="2057400"/>
              <a:ext cx="40386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300" name="Oval 299"/>
            <p:cNvSpPr/>
            <p:nvPr/>
          </p:nvSpPr>
          <p:spPr bwMode="auto">
            <a:xfrm>
              <a:off x="152400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01" name="Oval 300"/>
            <p:cNvSpPr/>
            <p:nvPr/>
          </p:nvSpPr>
          <p:spPr bwMode="auto">
            <a:xfrm>
              <a:off x="242316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02" name="Oval 301"/>
            <p:cNvSpPr/>
            <p:nvPr/>
          </p:nvSpPr>
          <p:spPr bwMode="auto">
            <a:xfrm>
              <a:off x="332232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03" name="Oval 302"/>
            <p:cNvSpPr/>
            <p:nvPr/>
          </p:nvSpPr>
          <p:spPr bwMode="auto">
            <a:xfrm>
              <a:off x="422148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04" name="Oval 303"/>
            <p:cNvSpPr/>
            <p:nvPr/>
          </p:nvSpPr>
          <p:spPr bwMode="auto">
            <a:xfrm>
              <a:off x="512064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305" name="Oval 304"/>
            <p:cNvSpPr/>
            <p:nvPr/>
          </p:nvSpPr>
          <p:spPr bwMode="auto">
            <a:xfrm>
              <a:off x="6019800" y="1828800"/>
              <a:ext cx="457200" cy="457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307" name="Arc 306"/>
          <p:cNvSpPr/>
          <p:nvPr/>
        </p:nvSpPr>
        <p:spPr bwMode="auto">
          <a:xfrm rot="16200000">
            <a:off x="1142999" y="22860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08" name="Arc 307"/>
          <p:cNvSpPr/>
          <p:nvPr/>
        </p:nvSpPr>
        <p:spPr bwMode="auto">
          <a:xfrm rot="16200000">
            <a:off x="2057400" y="22860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09" name="Arc 308"/>
          <p:cNvSpPr/>
          <p:nvPr/>
        </p:nvSpPr>
        <p:spPr bwMode="auto">
          <a:xfrm rot="16200000">
            <a:off x="2971800" y="22860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0" name="Arc 309"/>
          <p:cNvSpPr/>
          <p:nvPr/>
        </p:nvSpPr>
        <p:spPr bwMode="auto">
          <a:xfrm rot="16200000">
            <a:off x="3886200" y="22860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1" name="Arc 310"/>
          <p:cNvSpPr/>
          <p:nvPr/>
        </p:nvSpPr>
        <p:spPr bwMode="auto">
          <a:xfrm rot="16200000">
            <a:off x="4800600" y="22860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2" name="Arc 311"/>
          <p:cNvSpPr/>
          <p:nvPr/>
        </p:nvSpPr>
        <p:spPr bwMode="auto">
          <a:xfrm rot="5400000">
            <a:off x="4800600" y="24384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3" name="Arc 312"/>
          <p:cNvSpPr/>
          <p:nvPr/>
        </p:nvSpPr>
        <p:spPr bwMode="auto">
          <a:xfrm rot="5400000">
            <a:off x="3886200" y="24384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5" name="Arc 314"/>
          <p:cNvSpPr/>
          <p:nvPr/>
        </p:nvSpPr>
        <p:spPr bwMode="auto">
          <a:xfrm rot="5400000">
            <a:off x="2971800" y="24384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6" name="Arc 315"/>
          <p:cNvSpPr/>
          <p:nvPr/>
        </p:nvSpPr>
        <p:spPr bwMode="auto">
          <a:xfrm rot="5400000">
            <a:off x="2057400" y="24384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7" name="Arc 316"/>
          <p:cNvSpPr/>
          <p:nvPr/>
        </p:nvSpPr>
        <p:spPr bwMode="auto">
          <a:xfrm rot="5400000">
            <a:off x="1143000" y="2438400"/>
            <a:ext cx="762000" cy="762000"/>
          </a:xfrm>
          <a:prstGeom prst="arc">
            <a:avLst>
              <a:gd name="adj1" fmla="val 16917392"/>
              <a:gd name="adj2" fmla="val 387486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6" name="Group 58"/>
          <p:cNvGrpSpPr/>
          <p:nvPr/>
        </p:nvGrpSpPr>
        <p:grpSpPr>
          <a:xfrm>
            <a:off x="6477000" y="1676400"/>
            <a:ext cx="2286000" cy="1680865"/>
            <a:chOff x="6477000" y="2895600"/>
            <a:chExt cx="2286000" cy="1680865"/>
          </a:xfrm>
        </p:grpSpPr>
        <p:sp>
          <p:nvSpPr>
            <p:cNvPr id="294" name="Rectangle 293"/>
            <p:cNvSpPr/>
            <p:nvPr/>
          </p:nvSpPr>
          <p:spPr bwMode="auto">
            <a:xfrm>
              <a:off x="6477000" y="2895600"/>
              <a:ext cx="2286000" cy="1676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prstClr val="black"/>
                  </a:solidFill>
                  <a:latin typeface="Helvetica" pitchFamily="34" charset="0"/>
                </a:rPr>
                <a:t>2n</a:t>
              </a:r>
              <a:r>
                <a:rPr lang="en-US" sz="2800" i="1" baseline="30000" dirty="0">
                  <a:solidFill>
                    <a:prstClr val="black"/>
                  </a:solidFill>
                  <a:latin typeface="Helvetica" pitchFamily="34" charset="0"/>
                </a:rPr>
                <a:t>2</a:t>
              </a:r>
              <a:r>
                <a:rPr lang="en-US" sz="2800" i="1" dirty="0">
                  <a:solidFill>
                    <a:prstClr val="black"/>
                  </a:solidFill>
                  <a:latin typeface="Helvetica" pitchFamily="34" charset="0"/>
                </a:rPr>
                <a:t>/p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96200" y="4114800"/>
              <a:ext cx="1048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Helvetica" pitchFamily="34" charset="0"/>
                </a:rPr>
                <a:t>p ≤ 2n</a:t>
              </a:r>
            </a:p>
          </p:txBody>
        </p:sp>
      </p:grpSp>
      <p:sp>
        <p:nvSpPr>
          <p:cNvPr id="61" name="Rectangle 60"/>
          <p:cNvSpPr/>
          <p:nvPr/>
        </p:nvSpPr>
        <p:spPr bwMode="auto">
          <a:xfrm>
            <a:off x="6477000" y="1066800"/>
            <a:ext cx="2286000" cy="6096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Tahoma" pitchFamily="-64" charset="0"/>
              </a:rPr>
              <a:t>Running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Tahoma" pitchFamily="-64" charset="0"/>
              </a:rPr>
              <a:t>Time</a:t>
            </a:r>
          </a:p>
        </p:txBody>
      </p:sp>
      <p:grpSp>
        <p:nvGrpSpPr>
          <p:cNvPr id="7" name="Group 69"/>
          <p:cNvGrpSpPr/>
          <p:nvPr/>
        </p:nvGrpSpPr>
        <p:grpSpPr>
          <a:xfrm>
            <a:off x="6477000" y="2819400"/>
            <a:ext cx="2286000" cy="2133600"/>
            <a:chOff x="6477000" y="2819400"/>
            <a:chExt cx="2286000" cy="2133600"/>
          </a:xfrm>
        </p:grpSpPr>
        <p:sp>
          <p:nvSpPr>
            <p:cNvPr id="291" name="Rectangle 290"/>
            <p:cNvSpPr/>
            <p:nvPr/>
          </p:nvSpPr>
          <p:spPr bwMode="auto">
            <a:xfrm>
              <a:off x="6477000" y="33528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prstClr val="black"/>
                  </a:solidFill>
                  <a:latin typeface="Helvetica" pitchFamily="34" charset="0"/>
                </a:rPr>
                <a:t>2n</a:t>
              </a:r>
            </a:p>
          </p:txBody>
        </p:sp>
        <p:sp>
          <p:nvSpPr>
            <p:cNvPr id="43" name="Left-Right Arrow 42"/>
            <p:cNvSpPr/>
            <p:nvPr/>
          </p:nvSpPr>
          <p:spPr bwMode="auto">
            <a:xfrm rot="16200000">
              <a:off x="6743700" y="3009900"/>
              <a:ext cx="1143000" cy="762000"/>
            </a:xfrm>
            <a:prstGeom prst="leftRightArrow">
              <a:avLst>
                <a:gd name="adj1" fmla="val 61111"/>
                <a:gd name="adj2" fmla="val 36111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Tahoma" pitchFamily="-64" charset="0"/>
                </a:rPr>
                <a:t>Gap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239000" y="4491335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Helvetica" pitchFamily="34" charset="0"/>
                </a:rPr>
                <a:t>p = 1</a:t>
              </a:r>
            </a:p>
          </p:txBody>
        </p:sp>
      </p:grpSp>
      <p:grpSp>
        <p:nvGrpSpPr>
          <p:cNvPr id="8" name="Group 74"/>
          <p:cNvGrpSpPr/>
          <p:nvPr/>
        </p:nvGrpSpPr>
        <p:grpSpPr>
          <a:xfrm>
            <a:off x="457200" y="4953000"/>
            <a:ext cx="6019800" cy="1676400"/>
            <a:chOff x="457200" y="4953000"/>
            <a:chExt cx="6019800" cy="1676400"/>
          </a:xfrm>
        </p:grpSpPr>
        <p:sp>
          <p:nvSpPr>
            <p:cNvPr id="49" name="Rectangle 48"/>
            <p:cNvSpPr/>
            <p:nvPr/>
          </p:nvSpPr>
          <p:spPr bwMode="auto">
            <a:xfrm>
              <a:off x="457200" y="4953000"/>
              <a:ext cx="6019800" cy="1676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57200" y="4953000"/>
              <a:ext cx="3962400" cy="457200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Tahoma" pitchFamily="-64" charset="0"/>
                </a:rPr>
                <a:t>Optimal Parallel</a:t>
              </a:r>
            </a:p>
          </p:txBody>
        </p:sp>
        <p:grpSp>
          <p:nvGrpSpPr>
            <p:cNvPr id="9" name="Group 317"/>
            <p:cNvGrpSpPr/>
            <p:nvPr/>
          </p:nvGrpSpPr>
          <p:grpSpPr>
            <a:xfrm>
              <a:off x="838200" y="5791200"/>
              <a:ext cx="4953000" cy="457200"/>
              <a:chOff x="1524000" y="1828800"/>
              <a:chExt cx="4953000" cy="4572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54" name="Straight Connector 53"/>
              <p:cNvCxnSpPr>
                <a:stCxn id="55" idx="6"/>
                <a:endCxn id="66" idx="2"/>
              </p:cNvCxnSpPr>
              <p:nvPr/>
            </p:nvCxnSpPr>
            <p:spPr bwMode="auto">
              <a:xfrm>
                <a:off x="1981200" y="2057400"/>
                <a:ext cx="403860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55" name="Oval 54"/>
              <p:cNvSpPr/>
              <p:nvPr/>
            </p:nvSpPr>
            <p:spPr bwMode="auto">
              <a:xfrm>
                <a:off x="152400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242316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332232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422148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512064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6019800" y="1828800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cxnSp>
        <p:nvCxnSpPr>
          <p:cNvPr id="52" name="Straight Arrow Connector 51"/>
          <p:cNvCxnSpPr/>
          <p:nvPr/>
        </p:nvCxnSpPr>
        <p:spPr bwMode="auto">
          <a:xfrm>
            <a:off x="1066800" y="5562600"/>
            <a:ext cx="4572000" cy="1588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 bwMode="auto">
          <a:xfrm>
            <a:off x="990600" y="6475412"/>
            <a:ext cx="4572000" cy="1588"/>
          </a:xfrm>
          <a:prstGeom prst="straightConnector1">
            <a:avLst/>
          </a:prstGeom>
          <a:ln>
            <a:prstDash val="sysDash"/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51"/>
          <p:cNvGrpSpPr/>
          <p:nvPr/>
        </p:nvGrpSpPr>
        <p:grpSpPr>
          <a:xfrm>
            <a:off x="6477000" y="4953000"/>
            <a:ext cx="2286000" cy="1680865"/>
            <a:chOff x="6477000" y="4572000"/>
            <a:chExt cx="2286000" cy="1680865"/>
          </a:xfrm>
        </p:grpSpPr>
        <p:sp>
          <p:nvSpPr>
            <p:cNvPr id="47" name="Rectangle 46"/>
            <p:cNvSpPr/>
            <p:nvPr/>
          </p:nvSpPr>
          <p:spPr bwMode="auto">
            <a:xfrm>
              <a:off x="6477000" y="4572000"/>
              <a:ext cx="2286000" cy="1676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prstClr val="black"/>
                  </a:solidFill>
                  <a:latin typeface="Helvetica" pitchFamily="34" charset="0"/>
                </a:rPr>
                <a:t>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00037" y="5791200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Helvetica" pitchFamily="34" charset="0"/>
                </a:rPr>
                <a:t>p = 2</a:t>
              </a:r>
            </a:p>
          </p:txBody>
        </p:sp>
      </p:grp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1066800" y="3962400"/>
            <a:ext cx="4572000" cy="0"/>
          </a:xfrm>
          <a:prstGeom prst="line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Arc 72"/>
          <p:cNvSpPr/>
          <p:nvPr/>
        </p:nvSpPr>
        <p:spPr>
          <a:xfrm>
            <a:off x="5334000" y="3962400"/>
            <a:ext cx="609600" cy="762000"/>
          </a:xfrm>
          <a:prstGeom prst="arc">
            <a:avLst>
              <a:gd name="adj1" fmla="val 16200000"/>
              <a:gd name="adj2" fmla="val 5514549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1066800" y="4724400"/>
            <a:ext cx="4572000" cy="0"/>
          </a:xfrm>
          <a:prstGeom prst="line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Learning Today: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Regression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Easy to understand/predictable</a:t>
            </a:r>
          </a:p>
          <a:p>
            <a:pPr lvl="1"/>
            <a:r>
              <a:rPr lang="en-US" dirty="0" smtClean="0"/>
              <a:t>Easy to train in parallel</a:t>
            </a:r>
          </a:p>
          <a:p>
            <a:pPr lvl="1"/>
            <a:r>
              <a:rPr lang="en-US" dirty="0" smtClean="0"/>
              <a:t>Supports </a:t>
            </a:r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Versatile: classification, ranking, density estimation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b="1" dirty="0" smtClean="0"/>
              <a:t>Philosophy of Big Data and Simple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457200"/>
            <a:ext cx="37338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</a:rPr>
              <a:t>Simple Models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 bwMode="auto">
          <a:xfrm>
            <a:off x="4953000" y="3561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70" name="Straight Connector 69"/>
          <p:cNvCxnSpPr>
            <a:stCxn id="55" idx="6"/>
          </p:cNvCxnSpPr>
          <p:nvPr/>
        </p:nvCxnSpPr>
        <p:spPr bwMode="auto">
          <a:xfrm>
            <a:off x="5334000" y="3751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Oval 124"/>
          <p:cNvSpPr/>
          <p:nvPr/>
        </p:nvSpPr>
        <p:spPr bwMode="auto">
          <a:xfrm>
            <a:off x="4953000" y="4704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rot="10800000">
            <a:off x="5334000" y="4894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>
            <a:stCxn id="55" idx="4"/>
          </p:cNvCxnSpPr>
          <p:nvPr/>
        </p:nvCxnSpPr>
        <p:spPr bwMode="auto">
          <a:xfrm rot="5400000">
            <a:off x="4762500" y="4323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/>
          <p:cNvSpPr/>
          <p:nvPr/>
        </p:nvSpPr>
        <p:spPr bwMode="auto">
          <a:xfrm>
            <a:off x="4953000" y="5847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61" name="Straight Connector 160"/>
          <p:cNvCxnSpPr>
            <a:stCxn id="159" idx="6"/>
          </p:cNvCxnSpPr>
          <p:nvPr/>
        </p:nvCxnSpPr>
        <p:spPr bwMode="auto">
          <a:xfrm>
            <a:off x="5334000" y="6037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endCxn id="159" idx="0"/>
          </p:cNvCxnSpPr>
          <p:nvPr/>
        </p:nvCxnSpPr>
        <p:spPr bwMode="auto">
          <a:xfrm rot="5400000">
            <a:off x="4762500" y="5466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4" name="Rectangle 233"/>
          <p:cNvSpPr/>
          <p:nvPr/>
        </p:nvSpPr>
        <p:spPr bwMode="auto">
          <a:xfrm>
            <a:off x="4876800" y="3409072"/>
            <a:ext cx="4191000" cy="2895600"/>
          </a:xfrm>
          <a:prstGeom prst="rect">
            <a:avLst/>
          </a:prstGeom>
          <a:solidFill>
            <a:schemeClr val="bg1">
              <a:alpha val="69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 Splash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Generalize the optimal chain algorithm: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arbitrary cyclic graphs:</a:t>
            </a:r>
          </a:p>
        </p:txBody>
      </p:sp>
      <p:grpSp>
        <p:nvGrpSpPr>
          <p:cNvPr id="4" name="Group 46"/>
          <p:cNvGrpSpPr/>
          <p:nvPr/>
        </p:nvGrpSpPr>
        <p:grpSpPr>
          <a:xfrm>
            <a:off x="2904291" y="1828799"/>
            <a:ext cx="3801309" cy="838200"/>
            <a:chOff x="381000" y="1600200"/>
            <a:chExt cx="3801309" cy="838200"/>
          </a:xfrm>
        </p:grpSpPr>
        <p:cxnSp>
          <p:nvCxnSpPr>
            <p:cNvPr id="10" name="Straight Connector 9"/>
            <p:cNvCxnSpPr>
              <a:stCxn id="11" idx="6"/>
            </p:cNvCxnSpPr>
            <p:nvPr/>
          </p:nvCxnSpPr>
          <p:spPr bwMode="auto">
            <a:xfrm>
              <a:off x="746047" y="2026092"/>
              <a:ext cx="3113128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457200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024195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591192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158187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725183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92179" y="1881668"/>
              <a:ext cx="288847" cy="288847"/>
            </a:xfrm>
            <a:prstGeom prst="ellipse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81000" y="1600200"/>
              <a:ext cx="2720866" cy="838200"/>
            </a:xfrm>
            <a:prstGeom prst="roundRect">
              <a:avLst/>
            </a:prstGeom>
            <a:noFill/>
            <a:ln w="381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404938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Tahoma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1828800" y="2284412"/>
              <a:ext cx="1210509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457200" y="2284412"/>
              <a:ext cx="12192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457200" y="1752600"/>
              <a:ext cx="12192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828800" y="1752600"/>
              <a:ext cx="12192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3526039" y="1629731"/>
              <a:ext cx="6046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79646">
                      <a:lumMod val="75000"/>
                    </a:srgbClr>
                  </a:solidFill>
                  <a:latin typeface="Helvetica" pitchFamily="34" charset="0"/>
                </a:rPr>
                <a:t>~</a:t>
              </a:r>
              <a:endParaRPr lang="en-US" sz="2000" b="1" dirty="0">
                <a:solidFill>
                  <a:srgbClr val="F79646">
                    <a:lumMod val="75000"/>
                  </a:srgbClr>
                </a:solidFill>
                <a:latin typeface="Helvetica" pitchFamily="34" charset="0"/>
              </a:endParaRPr>
            </a:p>
          </p:txBody>
        </p:sp>
      </p:grpSp>
      <p:sp>
        <p:nvSpPr>
          <p:cNvPr id="114" name="Oval 113"/>
          <p:cNvSpPr/>
          <p:nvPr/>
        </p:nvSpPr>
        <p:spPr bwMode="auto">
          <a:xfrm>
            <a:off x="7315200" y="3561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8458200" y="3561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6096000" y="3561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19" name="Straight Connector 118"/>
          <p:cNvCxnSpPr>
            <a:endCxn id="114" idx="2"/>
          </p:cNvCxnSpPr>
          <p:nvPr/>
        </p:nvCxnSpPr>
        <p:spPr bwMode="auto">
          <a:xfrm>
            <a:off x="6477000" y="3751972"/>
            <a:ext cx="8382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>
            <a:stCxn id="114" idx="6"/>
          </p:cNvCxnSpPr>
          <p:nvPr/>
        </p:nvCxnSpPr>
        <p:spPr bwMode="auto">
          <a:xfrm>
            <a:off x="7696200" y="3751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Oval 128"/>
          <p:cNvSpPr/>
          <p:nvPr/>
        </p:nvSpPr>
        <p:spPr bwMode="auto">
          <a:xfrm>
            <a:off x="8458200" y="4704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6096000" y="4704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31" name="Straight Connector 130"/>
          <p:cNvCxnSpPr>
            <a:stCxn id="130" idx="6"/>
          </p:cNvCxnSpPr>
          <p:nvPr/>
        </p:nvCxnSpPr>
        <p:spPr bwMode="auto">
          <a:xfrm>
            <a:off x="6477000" y="4894972"/>
            <a:ext cx="8382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Oval 131"/>
          <p:cNvSpPr/>
          <p:nvPr/>
        </p:nvSpPr>
        <p:spPr bwMode="auto">
          <a:xfrm>
            <a:off x="7315200" y="4704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>
            <a:off x="7696200" y="4894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>
            <a:endCxn id="130" idx="0"/>
          </p:cNvCxnSpPr>
          <p:nvPr/>
        </p:nvCxnSpPr>
        <p:spPr bwMode="auto">
          <a:xfrm rot="5400000">
            <a:off x="5905500" y="4323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>
            <a:stCxn id="114" idx="4"/>
          </p:cNvCxnSpPr>
          <p:nvPr/>
        </p:nvCxnSpPr>
        <p:spPr bwMode="auto">
          <a:xfrm rot="5400000">
            <a:off x="7124700" y="4323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 rot="5400000">
            <a:off x="8267700" y="4323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9" name="Oval 138"/>
          <p:cNvSpPr/>
          <p:nvPr/>
        </p:nvSpPr>
        <p:spPr bwMode="auto">
          <a:xfrm>
            <a:off x="7315200" y="5847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>
            <a:off x="8458200" y="5847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42" name="Oval 141"/>
          <p:cNvSpPr/>
          <p:nvPr/>
        </p:nvSpPr>
        <p:spPr bwMode="auto">
          <a:xfrm>
            <a:off x="6096000" y="5847472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44" name="Straight Connector 143"/>
          <p:cNvCxnSpPr>
            <a:endCxn id="139" idx="2"/>
          </p:cNvCxnSpPr>
          <p:nvPr/>
        </p:nvCxnSpPr>
        <p:spPr bwMode="auto">
          <a:xfrm>
            <a:off x="6477000" y="6037972"/>
            <a:ext cx="8382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>
            <a:stCxn id="139" idx="6"/>
          </p:cNvCxnSpPr>
          <p:nvPr/>
        </p:nvCxnSpPr>
        <p:spPr bwMode="auto">
          <a:xfrm>
            <a:off x="7696200" y="60379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>
            <a:stCxn id="130" idx="4"/>
          </p:cNvCxnSpPr>
          <p:nvPr/>
        </p:nvCxnSpPr>
        <p:spPr bwMode="auto">
          <a:xfrm rot="5400000">
            <a:off x="5905500" y="5466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>
            <a:endCxn id="139" idx="0"/>
          </p:cNvCxnSpPr>
          <p:nvPr/>
        </p:nvCxnSpPr>
        <p:spPr bwMode="auto">
          <a:xfrm rot="5400000">
            <a:off x="7124700" y="5466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/>
          <p:nvPr/>
        </p:nvCxnSpPr>
        <p:spPr bwMode="auto">
          <a:xfrm rot="5400000">
            <a:off x="8267700" y="5466472"/>
            <a:ext cx="7620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202"/>
          <p:cNvGrpSpPr/>
          <p:nvPr/>
        </p:nvGrpSpPr>
        <p:grpSpPr>
          <a:xfrm>
            <a:off x="6629400" y="3559884"/>
            <a:ext cx="2209800" cy="2668588"/>
            <a:chOff x="3048000" y="3503612"/>
            <a:chExt cx="2209800" cy="2668588"/>
          </a:xfrm>
        </p:grpSpPr>
        <p:cxnSp>
          <p:nvCxnSpPr>
            <p:cNvPr id="204" name="Straight Arrow Connector 203"/>
            <p:cNvCxnSpPr/>
            <p:nvPr/>
          </p:nvCxnSpPr>
          <p:spPr bwMode="auto">
            <a:xfrm>
              <a:off x="3048000" y="38846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6" name="Straight Arrow Connector 205"/>
            <p:cNvCxnSpPr/>
            <p:nvPr/>
          </p:nvCxnSpPr>
          <p:spPr bwMode="auto">
            <a:xfrm>
              <a:off x="4114800" y="35036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07" name="Straight Arrow Connector 206"/>
            <p:cNvCxnSpPr/>
            <p:nvPr/>
          </p:nvCxnSpPr>
          <p:spPr bwMode="auto">
            <a:xfrm>
              <a:off x="3048000" y="50276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3" name="Straight Arrow Connector 212"/>
            <p:cNvCxnSpPr/>
            <p:nvPr/>
          </p:nvCxnSpPr>
          <p:spPr bwMode="auto">
            <a:xfrm>
              <a:off x="3048000" y="61706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4" name="Straight Arrow Connector 213"/>
            <p:cNvCxnSpPr/>
            <p:nvPr/>
          </p:nvCxnSpPr>
          <p:spPr bwMode="auto">
            <a:xfrm>
              <a:off x="4267200" y="45704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16" name="Straight Arrow Connector 215"/>
            <p:cNvCxnSpPr/>
            <p:nvPr/>
          </p:nvCxnSpPr>
          <p:spPr bwMode="auto">
            <a:xfrm rot="5400000" flipH="1" flipV="1">
              <a:off x="3771105" y="42283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17" name="Straight Arrow Connector 216"/>
            <p:cNvCxnSpPr/>
            <p:nvPr/>
          </p:nvCxnSpPr>
          <p:spPr bwMode="auto">
            <a:xfrm rot="5400000" flipH="1" flipV="1">
              <a:off x="3771106" y="54475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22" name="Straight Arrow Connector 221"/>
            <p:cNvCxnSpPr/>
            <p:nvPr/>
          </p:nvCxnSpPr>
          <p:spPr bwMode="auto">
            <a:xfrm rot="5400000" flipH="1" flipV="1">
              <a:off x="4914106" y="54475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6" name="Group 222"/>
          <p:cNvGrpSpPr/>
          <p:nvPr/>
        </p:nvGrpSpPr>
        <p:grpSpPr>
          <a:xfrm>
            <a:off x="6629400" y="3561472"/>
            <a:ext cx="1905000" cy="2287588"/>
            <a:chOff x="3048000" y="3505200"/>
            <a:chExt cx="1905000" cy="2287588"/>
          </a:xfrm>
        </p:grpSpPr>
        <p:cxnSp>
          <p:nvCxnSpPr>
            <p:cNvPr id="225" name="Straight Arrow Connector 224"/>
            <p:cNvCxnSpPr/>
            <p:nvPr/>
          </p:nvCxnSpPr>
          <p:spPr bwMode="auto">
            <a:xfrm>
              <a:off x="4114800" y="3886200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 bwMode="auto">
            <a:xfrm>
              <a:off x="3048000" y="3505200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28" name="Straight Arrow Connector 227"/>
            <p:cNvCxnSpPr/>
            <p:nvPr/>
          </p:nvCxnSpPr>
          <p:spPr bwMode="auto">
            <a:xfrm>
              <a:off x="4267200" y="5103812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9" name="Straight Arrow Connector 228"/>
            <p:cNvCxnSpPr/>
            <p:nvPr/>
          </p:nvCxnSpPr>
          <p:spPr bwMode="auto">
            <a:xfrm>
              <a:off x="3048000" y="5791200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35" name="Straight Arrow Connector 234"/>
            <p:cNvCxnSpPr/>
            <p:nvPr/>
          </p:nvCxnSpPr>
          <p:spPr bwMode="auto">
            <a:xfrm>
              <a:off x="3048000" y="4648200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36" name="Straight Arrow Connector 235"/>
            <p:cNvCxnSpPr/>
            <p:nvPr/>
          </p:nvCxnSpPr>
          <p:spPr bwMode="auto">
            <a:xfrm rot="5400000" flipH="1" flipV="1">
              <a:off x="3391694" y="54475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37" name="Straight Arrow Connector 236"/>
            <p:cNvCxnSpPr/>
            <p:nvPr/>
          </p:nvCxnSpPr>
          <p:spPr bwMode="auto">
            <a:xfrm rot="5400000" flipH="1" flipV="1">
              <a:off x="3391694" y="42283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38" name="Straight Arrow Connector 237"/>
            <p:cNvCxnSpPr/>
            <p:nvPr/>
          </p:nvCxnSpPr>
          <p:spPr bwMode="auto">
            <a:xfrm rot="5400000" flipH="1" flipV="1">
              <a:off x="4534694" y="5447506"/>
              <a:ext cx="6858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7" name="Group 312"/>
          <p:cNvGrpSpPr/>
          <p:nvPr/>
        </p:nvGrpSpPr>
        <p:grpSpPr>
          <a:xfrm>
            <a:off x="7315200" y="5085472"/>
            <a:ext cx="381000" cy="1143000"/>
            <a:chOff x="7315200" y="5085472"/>
            <a:chExt cx="381000" cy="1143000"/>
          </a:xfrm>
        </p:grpSpPr>
        <p:cxnSp>
          <p:nvCxnSpPr>
            <p:cNvPr id="282" name="Straight Connector 281"/>
            <p:cNvCxnSpPr>
              <a:endCxn id="281" idx="0"/>
            </p:cNvCxnSpPr>
            <p:nvPr/>
          </p:nvCxnSpPr>
          <p:spPr bwMode="auto">
            <a:xfrm rot="5400000">
              <a:off x="7124700" y="5466472"/>
              <a:ext cx="7620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/>
            <p:cNvSpPr/>
            <p:nvPr/>
          </p:nvSpPr>
          <p:spPr bwMode="auto">
            <a:xfrm>
              <a:off x="7315200" y="5847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8" name="Group 308"/>
          <p:cNvGrpSpPr/>
          <p:nvPr/>
        </p:nvGrpSpPr>
        <p:grpSpPr>
          <a:xfrm>
            <a:off x="6096000" y="4704472"/>
            <a:ext cx="1219200" cy="381000"/>
            <a:chOff x="6096000" y="4704472"/>
            <a:chExt cx="1219200" cy="381000"/>
          </a:xfrm>
        </p:grpSpPr>
        <p:cxnSp>
          <p:nvCxnSpPr>
            <p:cNvPr id="285" name="Straight Connector 284"/>
            <p:cNvCxnSpPr>
              <a:endCxn id="284" idx="6"/>
            </p:cNvCxnSpPr>
            <p:nvPr/>
          </p:nvCxnSpPr>
          <p:spPr bwMode="auto">
            <a:xfrm rot="10800000">
              <a:off x="6477000" y="4894972"/>
              <a:ext cx="8382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4" name="Oval 283"/>
            <p:cNvSpPr/>
            <p:nvPr/>
          </p:nvSpPr>
          <p:spPr bwMode="auto">
            <a:xfrm>
              <a:off x="6096000" y="4704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9" name="Group 306"/>
          <p:cNvGrpSpPr/>
          <p:nvPr/>
        </p:nvGrpSpPr>
        <p:grpSpPr>
          <a:xfrm>
            <a:off x="7696200" y="3561472"/>
            <a:ext cx="1143000" cy="381000"/>
            <a:chOff x="7696200" y="3561472"/>
            <a:chExt cx="1143000" cy="381000"/>
          </a:xfrm>
        </p:grpSpPr>
        <p:cxnSp>
          <p:nvCxnSpPr>
            <p:cNvPr id="288" name="Straight Connector 287"/>
            <p:cNvCxnSpPr>
              <a:stCxn id="274" idx="6"/>
            </p:cNvCxnSpPr>
            <p:nvPr/>
          </p:nvCxnSpPr>
          <p:spPr bwMode="auto">
            <a:xfrm>
              <a:off x="7696200" y="3751972"/>
              <a:ext cx="7620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7" name="Oval 286"/>
            <p:cNvSpPr/>
            <p:nvPr/>
          </p:nvSpPr>
          <p:spPr bwMode="auto">
            <a:xfrm>
              <a:off x="8458200" y="3561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7" name="Group 307"/>
          <p:cNvGrpSpPr/>
          <p:nvPr/>
        </p:nvGrpSpPr>
        <p:grpSpPr>
          <a:xfrm>
            <a:off x="6096000" y="3561472"/>
            <a:ext cx="1219200" cy="381000"/>
            <a:chOff x="6096000" y="3561472"/>
            <a:chExt cx="1219200" cy="381000"/>
          </a:xfrm>
        </p:grpSpPr>
        <p:cxnSp>
          <p:nvCxnSpPr>
            <p:cNvPr id="290" name="Straight Connector 289"/>
            <p:cNvCxnSpPr>
              <a:stCxn id="274" idx="2"/>
            </p:cNvCxnSpPr>
            <p:nvPr/>
          </p:nvCxnSpPr>
          <p:spPr bwMode="auto">
            <a:xfrm rot="10800000">
              <a:off x="6477000" y="3751972"/>
              <a:ext cx="8382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91" name="Oval 290"/>
            <p:cNvSpPr/>
            <p:nvPr/>
          </p:nvSpPr>
          <p:spPr bwMode="auto">
            <a:xfrm>
              <a:off x="6096000" y="3561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8" name="Group 310"/>
          <p:cNvGrpSpPr/>
          <p:nvPr/>
        </p:nvGrpSpPr>
        <p:grpSpPr>
          <a:xfrm>
            <a:off x="8458200" y="5085472"/>
            <a:ext cx="381000" cy="1143000"/>
            <a:chOff x="8458200" y="5085472"/>
            <a:chExt cx="381000" cy="1143000"/>
          </a:xfrm>
        </p:grpSpPr>
        <p:cxnSp>
          <p:nvCxnSpPr>
            <p:cNvPr id="294" name="Straight Connector 293"/>
            <p:cNvCxnSpPr>
              <a:endCxn id="278" idx="4"/>
            </p:cNvCxnSpPr>
            <p:nvPr/>
          </p:nvCxnSpPr>
          <p:spPr bwMode="auto">
            <a:xfrm rot="5400000" flipH="1" flipV="1">
              <a:off x="8267700" y="5466472"/>
              <a:ext cx="7620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93" name="Oval 292"/>
            <p:cNvSpPr/>
            <p:nvPr/>
          </p:nvSpPr>
          <p:spPr bwMode="auto">
            <a:xfrm>
              <a:off x="8458200" y="5847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19" name="Group 311"/>
          <p:cNvGrpSpPr/>
          <p:nvPr/>
        </p:nvGrpSpPr>
        <p:grpSpPr>
          <a:xfrm>
            <a:off x="6096000" y="5847472"/>
            <a:ext cx="1219200" cy="381000"/>
            <a:chOff x="6096000" y="5847472"/>
            <a:chExt cx="1219200" cy="381000"/>
          </a:xfrm>
        </p:grpSpPr>
        <p:cxnSp>
          <p:nvCxnSpPr>
            <p:cNvPr id="297" name="Straight Connector 296"/>
            <p:cNvCxnSpPr>
              <a:stCxn id="281" idx="2"/>
            </p:cNvCxnSpPr>
            <p:nvPr/>
          </p:nvCxnSpPr>
          <p:spPr bwMode="auto">
            <a:xfrm rot="10800000">
              <a:off x="6477000" y="6037972"/>
              <a:ext cx="8382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96" name="Oval 295"/>
            <p:cNvSpPr/>
            <p:nvPr/>
          </p:nvSpPr>
          <p:spPr bwMode="auto">
            <a:xfrm>
              <a:off x="6096000" y="5847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0" name="Group 305"/>
          <p:cNvGrpSpPr/>
          <p:nvPr/>
        </p:nvGrpSpPr>
        <p:grpSpPr>
          <a:xfrm>
            <a:off x="7315200" y="3561472"/>
            <a:ext cx="381000" cy="1143000"/>
            <a:chOff x="7315200" y="3561472"/>
            <a:chExt cx="381000" cy="1143000"/>
          </a:xfrm>
        </p:grpSpPr>
        <p:cxnSp>
          <p:nvCxnSpPr>
            <p:cNvPr id="275" name="Straight Connector 274"/>
            <p:cNvCxnSpPr>
              <a:endCxn id="274" idx="4"/>
            </p:cNvCxnSpPr>
            <p:nvPr/>
          </p:nvCxnSpPr>
          <p:spPr bwMode="auto">
            <a:xfrm rot="5400000" flipH="1" flipV="1">
              <a:off x="7124700" y="4323472"/>
              <a:ext cx="7620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74" name="Oval 273"/>
            <p:cNvSpPr/>
            <p:nvPr/>
          </p:nvSpPr>
          <p:spPr bwMode="auto">
            <a:xfrm>
              <a:off x="7315200" y="3561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309"/>
          <p:cNvGrpSpPr/>
          <p:nvPr/>
        </p:nvGrpSpPr>
        <p:grpSpPr>
          <a:xfrm>
            <a:off x="7696200" y="4704472"/>
            <a:ext cx="1143000" cy="381000"/>
            <a:chOff x="7696200" y="4704472"/>
            <a:chExt cx="1143000" cy="381000"/>
          </a:xfrm>
        </p:grpSpPr>
        <p:cxnSp>
          <p:nvCxnSpPr>
            <p:cNvPr id="279" name="Straight Connector 278"/>
            <p:cNvCxnSpPr>
              <a:endCxn id="278" idx="2"/>
            </p:cNvCxnSpPr>
            <p:nvPr/>
          </p:nvCxnSpPr>
          <p:spPr bwMode="auto">
            <a:xfrm>
              <a:off x="7696200" y="4894972"/>
              <a:ext cx="762000" cy="0"/>
            </a:xfrm>
            <a:prstGeom prst="lin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78" name="Oval 277"/>
            <p:cNvSpPr/>
            <p:nvPr/>
          </p:nvSpPr>
          <p:spPr bwMode="auto">
            <a:xfrm>
              <a:off x="8458200" y="4704472"/>
              <a:ext cx="381000" cy="381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215900" sx="132000" sy="132000" algn="ctr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272" name="Oval 271"/>
          <p:cNvSpPr/>
          <p:nvPr/>
        </p:nvSpPr>
        <p:spPr bwMode="auto">
          <a:xfrm>
            <a:off x="7315200" y="4704472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215900" sx="132000" sy="132000" algn="ctr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152400" y="3723144"/>
            <a:ext cx="4648200" cy="30931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342900" indent="-342900" algn="just">
              <a:spcBef>
                <a:spcPts val="1200"/>
              </a:spcBef>
              <a:buFontTx/>
              <a:buAutoNum type="arabicParenR"/>
            </a:pPr>
            <a:r>
              <a:rPr lang="en-US" sz="2400" dirty="0">
                <a:solidFill>
                  <a:srgbClr val="FF0000"/>
                </a:solidFill>
                <a:latin typeface="Helvetica" pitchFamily="34" charset="0"/>
              </a:rPr>
              <a:t>Grow a BFS Spanning tree with fixed size</a:t>
            </a:r>
          </a:p>
          <a:p>
            <a:pPr marL="342900" indent="-342900" algn="just">
              <a:spcBef>
                <a:spcPts val="1200"/>
              </a:spcBef>
              <a:buFontTx/>
              <a:buAutoNum type="arabicParenR"/>
            </a:pPr>
            <a:r>
              <a:rPr lang="en-US" sz="2400" dirty="0">
                <a:solidFill>
                  <a:srgbClr val="002060"/>
                </a:solidFill>
                <a:latin typeface="Helvetica" pitchFamily="34" charset="0"/>
              </a:rPr>
              <a:t>Forward Pass computing all messages at each vertex</a:t>
            </a:r>
          </a:p>
          <a:p>
            <a:pPr marL="342900" indent="-342900">
              <a:spcBef>
                <a:spcPts val="1200"/>
              </a:spcBef>
              <a:buFontTx/>
              <a:buAutoNum type="arabicParenR"/>
            </a:pPr>
            <a:r>
              <a:rPr lang="en-US" sz="2400" dirty="0">
                <a:solidFill>
                  <a:srgbClr val="9BBB59">
                    <a:lumMod val="50000"/>
                  </a:srgbClr>
                </a:solidFill>
                <a:latin typeface="Helvetica" pitchFamily="34" charset="0"/>
              </a:rPr>
              <a:t>Backward Pass computing all messages at each vertex</a:t>
            </a:r>
          </a:p>
          <a:p>
            <a:pPr marL="342900" indent="-342900" algn="just">
              <a:spcBef>
                <a:spcPts val="1200"/>
              </a:spcBef>
              <a:buFontTx/>
              <a:buAutoNum type="arabicParenR"/>
            </a:pPr>
            <a:endParaRPr lang="en-US" sz="2400" dirty="0">
              <a:solidFill>
                <a:prstClr val="black"/>
              </a:solidFill>
              <a:latin typeface="Helvetica" pitchFamily="34" charset="0"/>
            </a:endParaRPr>
          </a:p>
        </p:txBody>
      </p:sp>
      <p:sp>
        <p:nvSpPr>
          <p:cNvPr id="317" name="Oval 316"/>
          <p:cNvSpPr/>
          <p:nvPr/>
        </p:nvSpPr>
        <p:spPr bwMode="auto">
          <a:xfrm>
            <a:off x="4114800" y="2133599"/>
            <a:ext cx="288847" cy="288847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209800" y="6550223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4"/>
              </a:rPr>
              <a:t>http://www.select.cs.cmu.edu/publications/paperdir/aistats2009-gonzalez-low-guestrin.pdf</a:t>
            </a:r>
            <a:endParaRPr lang="en-US" sz="1400" dirty="0" smtClean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72" grpId="0" animBg="1"/>
      <p:bldP spid="31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76200"/>
            <a:ext cx="8001000" cy="762000"/>
          </a:xfrm>
        </p:spPr>
        <p:txBody>
          <a:bodyPr/>
          <a:lstStyle/>
          <a:p>
            <a:r>
              <a:rPr lang="en-US" sz="3400" dirty="0" smtClean="0"/>
              <a:t>BSP is Provably </a:t>
            </a:r>
            <a:r>
              <a:rPr lang="en-US" sz="3400" b="1" dirty="0" smtClean="0"/>
              <a:t>Inefficient</a:t>
            </a:r>
            <a:endParaRPr lang="en-US" sz="3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9093" y="4572000"/>
            <a:ext cx="8946884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Limitations of bulk synchronous model can lead to </a:t>
            </a:r>
            <a:r>
              <a:rPr lang="en-US" sz="2000" b="1" i="1" dirty="0">
                <a:solidFill>
                  <a:prstClr val="white"/>
                </a:solidFill>
              </a:rPr>
              <a:t>provably</a:t>
            </a:r>
            <a:r>
              <a:rPr lang="en-US" dirty="0">
                <a:solidFill>
                  <a:prstClr val="white"/>
                </a:solidFill>
              </a:rPr>
              <a:t> inefficient parallel algorithms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xmlns="" val="3745205600"/>
              </p:ext>
            </p:extLst>
          </p:nvPr>
        </p:nvGraphicFramePr>
        <p:xfrm>
          <a:off x="838200" y="1219200"/>
          <a:ext cx="5791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23"/>
          <p:cNvGrpSpPr/>
          <p:nvPr/>
        </p:nvGrpSpPr>
        <p:grpSpPr>
          <a:xfrm>
            <a:off x="2438400" y="1447800"/>
            <a:ext cx="3832896" cy="674132"/>
            <a:chOff x="3352800" y="2286000"/>
            <a:chExt cx="3832896" cy="674132"/>
          </a:xfrm>
        </p:grpSpPr>
        <p:cxnSp>
          <p:nvCxnSpPr>
            <p:cNvPr id="18" name="Straight Arrow Connector 17"/>
            <p:cNvCxnSpPr>
              <a:stCxn id="21" idx="1"/>
            </p:cNvCxnSpPr>
            <p:nvPr/>
          </p:nvCxnSpPr>
          <p:spPr bwMode="auto">
            <a:xfrm flipH="1">
              <a:off x="3352800" y="2470666"/>
              <a:ext cx="1143000" cy="4894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5800" y="2286000"/>
              <a:ext cx="2689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81BD"/>
                  </a:solidFill>
                </a:rPr>
                <a:t>Bulk Synchronous (</a:t>
              </a:r>
              <a:r>
                <a:rPr lang="en-US" b="1" dirty="0" err="1">
                  <a:solidFill>
                    <a:srgbClr val="4F81BD"/>
                  </a:solidFill>
                </a:rPr>
                <a:t>Pregel</a:t>
              </a:r>
              <a:r>
                <a:rPr lang="en-US" b="1" dirty="0">
                  <a:solidFill>
                    <a:srgbClr val="4F81BD"/>
                  </a:solidFill>
                </a:rPr>
                <a:t>)</a:t>
              </a:r>
            </a:p>
          </p:txBody>
        </p:sp>
      </p:grpSp>
      <p:grpSp>
        <p:nvGrpSpPr>
          <p:cNvPr id="5" name="Group 24"/>
          <p:cNvGrpSpPr/>
          <p:nvPr/>
        </p:nvGrpSpPr>
        <p:grpSpPr>
          <a:xfrm>
            <a:off x="2819400" y="2362200"/>
            <a:ext cx="3266340" cy="1143000"/>
            <a:chOff x="3733800" y="2286000"/>
            <a:chExt cx="3266340" cy="1143000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 bwMode="auto">
            <a:xfrm rot="10800000" flipV="1">
              <a:off x="3733800" y="2470666"/>
              <a:ext cx="762000" cy="958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495800" y="2286000"/>
              <a:ext cx="2504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504D"/>
                  </a:solidFill>
                </a:rPr>
                <a:t>Asynchronous Splash BP</a:t>
              </a:r>
            </a:p>
          </p:txBody>
        </p:sp>
      </p:grpSp>
      <p:grpSp>
        <p:nvGrpSpPr>
          <p:cNvPr id="6" name="Group 3"/>
          <p:cNvGrpSpPr/>
          <p:nvPr/>
        </p:nvGrpSpPr>
        <p:grpSpPr>
          <a:xfrm>
            <a:off x="533401" y="5029200"/>
            <a:ext cx="8077199" cy="1676400"/>
            <a:chOff x="533401" y="5029200"/>
            <a:chExt cx="8077199" cy="1676400"/>
          </a:xfrm>
        </p:grpSpPr>
        <p:sp>
          <p:nvSpPr>
            <p:cNvPr id="17" name="Rectangle 16"/>
            <p:cNvSpPr/>
            <p:nvPr/>
          </p:nvSpPr>
          <p:spPr bwMode="auto">
            <a:xfrm rot="16200000">
              <a:off x="342901" y="5600700"/>
              <a:ext cx="914400" cy="533400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BSP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 rot="5400000">
              <a:off x="7467600" y="5562600"/>
              <a:ext cx="1676400" cy="609600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Splash BP</a:t>
              </a:r>
            </a:p>
          </p:txBody>
        </p:sp>
        <p:pic>
          <p:nvPicPr>
            <p:cNvPr id="23" name="Picture 22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tretch>
              <a:fillRect/>
            </a:stretch>
          </p:blipFill>
          <p:spPr bwMode="auto">
            <a:xfrm>
              <a:off x="5297244" y="5334000"/>
              <a:ext cx="2703756" cy="109462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4" name="Picture 23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1163429" y="5334000"/>
              <a:ext cx="1965180" cy="109869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5" name="Left-Right Arrow 24"/>
            <p:cNvSpPr/>
            <p:nvPr/>
          </p:nvSpPr>
          <p:spPr bwMode="auto">
            <a:xfrm>
              <a:off x="3316044" y="5334000"/>
              <a:ext cx="1828800" cy="1143000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19883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6" grpId="0">
        <p:bldSub>
          <a:bldChart bld="series" animBg="0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the BSP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i="1" dirty="0" smtClean="0"/>
              <a:t>Graph Parallel</a:t>
            </a:r>
          </a:p>
          <a:p>
            <a:pPr lvl="1"/>
            <a:r>
              <a:rPr lang="en-US" dirty="0" smtClean="0"/>
              <a:t>Relatively easy to build</a:t>
            </a:r>
          </a:p>
          <a:p>
            <a:pPr lvl="1"/>
            <a:r>
              <a:rPr lang="en-US" dirty="0" smtClean="0"/>
              <a:t>Deterministic execution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Doesn’t exploit the graph structure</a:t>
            </a:r>
          </a:p>
          <a:p>
            <a:pPr lvl="1"/>
            <a:r>
              <a:rPr lang="en-US" dirty="0" smtClean="0"/>
              <a:t>Can lead to inefficient systems</a:t>
            </a:r>
          </a:p>
          <a:p>
            <a:pPr lvl="1"/>
            <a:r>
              <a:rPr lang="en-US" dirty="0" smtClean="0"/>
              <a:t>Can lead to inefficient computation</a:t>
            </a:r>
          </a:p>
          <a:p>
            <a:pPr lvl="1"/>
            <a:r>
              <a:rPr lang="en-US" dirty="0" smtClean="0"/>
              <a:t>Can lead to invalid computation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problem with </a:t>
            </a:r>
            <a:r>
              <a:rPr lang="en-US" sz="3200" b="1" dirty="0" smtClean="0"/>
              <a:t>Bulk Synchronous </a:t>
            </a:r>
            <a:br>
              <a:rPr lang="en-US" sz="3200" b="1" dirty="0" smtClean="0"/>
            </a:br>
            <a:r>
              <a:rPr lang="en-US" sz="3200" dirty="0" smtClean="0"/>
              <a:t>Gibbs Sampling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257800"/>
            <a:ext cx="8229600" cy="1447800"/>
          </a:xfrm>
        </p:spPr>
        <p:txBody>
          <a:bodyPr>
            <a:normAutofit/>
          </a:bodyPr>
          <a:lstStyle/>
          <a:p>
            <a:r>
              <a:rPr lang="en-US" i="1" dirty="0" smtClean="0"/>
              <a:t>Adjacent variables </a:t>
            </a:r>
            <a:r>
              <a:rPr lang="en-US" b="1" i="1" dirty="0" smtClean="0"/>
              <a:t>cannot</a:t>
            </a:r>
            <a:r>
              <a:rPr lang="en-US" i="1" dirty="0" smtClean="0"/>
              <a:t> be sampled </a:t>
            </a:r>
            <a:r>
              <a:rPr lang="en-US" b="1" i="1" dirty="0" smtClean="0"/>
              <a:t>simultaneously</a:t>
            </a:r>
            <a:r>
              <a:rPr lang="en-US" i="1" dirty="0" smtClean="0"/>
              <a:t>.</a:t>
            </a:r>
          </a:p>
        </p:txBody>
      </p:sp>
      <p:grpSp>
        <p:nvGrpSpPr>
          <p:cNvPr id="6" name="Group 71"/>
          <p:cNvGrpSpPr/>
          <p:nvPr/>
        </p:nvGrpSpPr>
        <p:grpSpPr>
          <a:xfrm>
            <a:off x="0" y="2519065"/>
            <a:ext cx="2133600" cy="1671935"/>
            <a:chOff x="0" y="4043065"/>
            <a:chExt cx="2133600" cy="1671935"/>
          </a:xfrm>
        </p:grpSpPr>
        <p:sp>
          <p:nvSpPr>
            <p:cNvPr id="4" name="Oval 3"/>
            <p:cNvSpPr/>
            <p:nvPr/>
          </p:nvSpPr>
          <p:spPr>
            <a:xfrm>
              <a:off x="1600200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600200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7" name="Straight Connector 6"/>
            <p:cNvCxnSpPr>
              <a:stCxn id="4" idx="4"/>
              <a:endCxn id="5" idx="0"/>
            </p:cNvCxnSpPr>
            <p:nvPr/>
          </p:nvCxnSpPr>
          <p:spPr>
            <a:xfrm rot="5400000">
              <a:off x="1676400" y="5105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0" y="4768334"/>
              <a:ext cx="16280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Strong Positive</a:t>
              </a:r>
            </a:p>
            <a:p>
              <a:pPr algn="r"/>
              <a:r>
                <a:rPr lang="en-US" dirty="0" smtClean="0"/>
                <a:t>Correlation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6962" y="4043065"/>
              <a:ext cx="596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dirty="0" smtClean="0"/>
                <a:t>=0</a:t>
              </a:r>
              <a:endParaRPr lang="en-US" sz="2400" dirty="0"/>
            </a:p>
          </p:txBody>
        </p:sp>
      </p:grpSp>
      <p:grpSp>
        <p:nvGrpSpPr>
          <p:cNvPr id="9" name="Group 78"/>
          <p:cNvGrpSpPr/>
          <p:nvPr/>
        </p:nvGrpSpPr>
        <p:grpSpPr>
          <a:xfrm>
            <a:off x="2057400" y="3657600"/>
            <a:ext cx="1905000" cy="1295400"/>
            <a:chOff x="2057400" y="5181600"/>
            <a:chExt cx="1905000" cy="1295400"/>
          </a:xfrm>
        </p:grpSpPr>
        <p:sp>
          <p:nvSpPr>
            <p:cNvPr id="25" name="Oval 24"/>
            <p:cNvSpPr/>
            <p:nvPr/>
          </p:nvSpPr>
          <p:spPr>
            <a:xfrm>
              <a:off x="3505200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505200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27" name="Straight Connector 26"/>
            <p:cNvCxnSpPr>
              <a:stCxn id="25" idx="4"/>
              <a:endCxn id="26" idx="0"/>
            </p:cNvCxnSpPr>
            <p:nvPr/>
          </p:nvCxnSpPr>
          <p:spPr>
            <a:xfrm rot="5400000">
              <a:off x="3581400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057400" y="5181600"/>
              <a:ext cx="15240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420414">
              <a:off x="2219986" y="5544019"/>
              <a:ext cx="1098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Parallel </a:t>
              </a:r>
            </a:p>
            <a:p>
              <a:pPr algn="ctr"/>
              <a:r>
                <a:rPr lang="en-US" dirty="0" smtClean="0"/>
                <a:t>Execution</a:t>
              </a:r>
              <a:endParaRPr lang="en-US" dirty="0"/>
            </a:p>
          </p:txBody>
        </p:sp>
      </p:grpSp>
      <p:grpSp>
        <p:nvGrpSpPr>
          <p:cNvPr id="10" name="Group 73"/>
          <p:cNvGrpSpPr/>
          <p:nvPr/>
        </p:nvGrpSpPr>
        <p:grpSpPr>
          <a:xfrm>
            <a:off x="4114800" y="1752600"/>
            <a:ext cx="977638" cy="1676400"/>
            <a:chOff x="4114800" y="3276600"/>
            <a:chExt cx="977638" cy="1676400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3276600"/>
              <a:ext cx="596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dirty="0" smtClean="0"/>
                <a:t>=2</a:t>
              </a:r>
              <a:endParaRPr lang="en-US" sz="24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559038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559038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30" name="Straight Connector 29"/>
            <p:cNvCxnSpPr>
              <a:stCxn id="28" idx="4"/>
              <a:endCxn id="29" idx="0"/>
            </p:cNvCxnSpPr>
            <p:nvPr/>
          </p:nvCxnSpPr>
          <p:spPr>
            <a:xfrm rot="5400000">
              <a:off x="4635238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114800" y="4341812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75"/>
          <p:cNvGrpSpPr/>
          <p:nvPr/>
        </p:nvGrpSpPr>
        <p:grpSpPr>
          <a:xfrm>
            <a:off x="5181600" y="1752600"/>
            <a:ext cx="977638" cy="1676400"/>
            <a:chOff x="5181600" y="3276600"/>
            <a:chExt cx="977638" cy="1676400"/>
          </a:xfrm>
        </p:grpSpPr>
        <p:sp>
          <p:nvSpPr>
            <p:cNvPr id="21" name="TextBox 20"/>
            <p:cNvSpPr txBox="1"/>
            <p:nvPr/>
          </p:nvSpPr>
          <p:spPr>
            <a:xfrm>
              <a:off x="5562600" y="3276600"/>
              <a:ext cx="596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dirty="0" smtClean="0"/>
                <a:t>=3</a:t>
              </a:r>
              <a:endParaRPr lang="en-US" sz="24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625838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5625838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33" name="Straight Connector 32"/>
            <p:cNvCxnSpPr>
              <a:stCxn id="31" idx="4"/>
              <a:endCxn id="32" idx="0"/>
            </p:cNvCxnSpPr>
            <p:nvPr/>
          </p:nvCxnSpPr>
          <p:spPr>
            <a:xfrm rot="5400000">
              <a:off x="5702038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181600" y="4341812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87"/>
          <p:cNvGrpSpPr/>
          <p:nvPr/>
        </p:nvGrpSpPr>
        <p:grpSpPr>
          <a:xfrm>
            <a:off x="4114800" y="3733800"/>
            <a:ext cx="901438" cy="1219200"/>
            <a:chOff x="4114800" y="5257800"/>
            <a:chExt cx="901438" cy="1219200"/>
          </a:xfrm>
        </p:grpSpPr>
        <p:sp>
          <p:nvSpPr>
            <p:cNvPr id="34" name="Oval 33"/>
            <p:cNvSpPr/>
            <p:nvPr/>
          </p:nvSpPr>
          <p:spPr>
            <a:xfrm>
              <a:off x="4559038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4559038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36" name="Straight Connector 35"/>
            <p:cNvCxnSpPr>
              <a:stCxn id="34" idx="4"/>
              <a:endCxn id="35" idx="0"/>
            </p:cNvCxnSpPr>
            <p:nvPr/>
          </p:nvCxnSpPr>
          <p:spPr>
            <a:xfrm rot="5400000">
              <a:off x="4635238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14800" y="5867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93"/>
          <p:cNvGrpSpPr/>
          <p:nvPr/>
        </p:nvGrpSpPr>
        <p:grpSpPr>
          <a:xfrm>
            <a:off x="5181600" y="3733800"/>
            <a:ext cx="901438" cy="1219200"/>
            <a:chOff x="5181600" y="5257800"/>
            <a:chExt cx="901438" cy="1219200"/>
          </a:xfrm>
        </p:grpSpPr>
        <p:sp>
          <p:nvSpPr>
            <p:cNvPr id="37" name="Oval 36"/>
            <p:cNvSpPr/>
            <p:nvPr/>
          </p:nvSpPr>
          <p:spPr>
            <a:xfrm>
              <a:off x="5625838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625838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39" name="Straight Connector 38"/>
            <p:cNvCxnSpPr>
              <a:stCxn id="37" idx="4"/>
              <a:endCxn id="38" idx="0"/>
            </p:cNvCxnSpPr>
            <p:nvPr/>
          </p:nvCxnSpPr>
          <p:spPr>
            <a:xfrm rot="5400000">
              <a:off x="5702038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181600" y="5867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>
            <a:off x="32766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 bwMode="auto">
          <a:xfrm>
            <a:off x="6324600" y="2286000"/>
            <a:ext cx="25908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  <a:latin typeface="Tahoma" pitchFamily="-64" charset="0"/>
              </a:rPr>
              <a:t>Strong 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Correlation</a:t>
            </a:r>
          </a:p>
        </p:txBody>
      </p:sp>
      <p:grpSp>
        <p:nvGrpSpPr>
          <p:cNvPr id="16" name="Group 72"/>
          <p:cNvGrpSpPr/>
          <p:nvPr/>
        </p:nvGrpSpPr>
        <p:grpSpPr>
          <a:xfrm>
            <a:off x="2057400" y="1748135"/>
            <a:ext cx="1968238" cy="1757065"/>
            <a:chOff x="2057400" y="3272135"/>
            <a:chExt cx="1968238" cy="1757065"/>
          </a:xfrm>
        </p:grpSpPr>
        <p:sp>
          <p:nvSpPr>
            <p:cNvPr id="13" name="TextBox 12"/>
            <p:cNvSpPr txBox="1"/>
            <p:nvPr/>
          </p:nvSpPr>
          <p:spPr>
            <a:xfrm>
              <a:off x="3429000" y="3272135"/>
              <a:ext cx="596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dirty="0" smtClean="0"/>
                <a:t>=1</a:t>
              </a:r>
              <a:endParaRPr lang="en-US" sz="24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505200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 smtClean="0"/>
            </a:p>
          </p:txBody>
        </p:sp>
        <p:cxnSp>
          <p:nvCxnSpPr>
            <p:cNvPr id="24" name="Straight Connector 23"/>
            <p:cNvCxnSpPr>
              <a:stCxn id="67" idx="4"/>
              <a:endCxn id="23" idx="0"/>
            </p:cNvCxnSpPr>
            <p:nvPr/>
          </p:nvCxnSpPr>
          <p:spPr>
            <a:xfrm rot="5400000">
              <a:off x="3581400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057400" y="4343400"/>
              <a:ext cx="15240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24011">
              <a:off x="2197007" y="4016194"/>
              <a:ext cx="12309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Sequential </a:t>
              </a:r>
            </a:p>
            <a:p>
              <a:pPr algn="ctr"/>
              <a:r>
                <a:rPr lang="en-US" dirty="0" smtClean="0"/>
                <a:t>Execution</a:t>
              </a:r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505200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</p:grpSp>
      <p:sp>
        <p:nvSpPr>
          <p:cNvPr id="101" name="Rounded Rectangle 100"/>
          <p:cNvSpPr/>
          <p:nvPr/>
        </p:nvSpPr>
        <p:spPr bwMode="auto">
          <a:xfrm>
            <a:off x="6324600" y="3810000"/>
            <a:ext cx="25908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  <a:latin typeface="Tahoma" pitchFamily="-64" charset="0"/>
              </a:rPr>
              <a:t>Strong </a:t>
            </a:r>
            <a:r>
              <a:rPr lang="en-US" sz="2400" b="1" dirty="0" smtClean="0">
                <a:solidFill>
                  <a:schemeClr val="tx1"/>
                </a:solidFill>
                <a:latin typeface="Tahoma" pitchFamily="-64" charset="0"/>
              </a:rPr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Correlation</a:t>
            </a:r>
          </a:p>
        </p:txBody>
      </p:sp>
      <p:sp>
        <p:nvSpPr>
          <p:cNvPr id="70" name="Oval 69"/>
          <p:cNvSpPr/>
          <p:nvPr/>
        </p:nvSpPr>
        <p:spPr>
          <a:xfrm>
            <a:off x="1676400" y="3048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6764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5814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581400" y="2286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814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6482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6482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7150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7150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581400" y="3810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581400" y="4572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814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81400" y="4572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48200" y="3810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648200" y="4572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7150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715000" y="4572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64" presetClass="pat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 animBg="1"/>
      <p:bldP spid="101" grpId="0" animBg="1"/>
      <p:bldP spid="73" grpId="0" animBg="1"/>
      <p:bldP spid="76" grpId="0" animBg="1"/>
      <p:bldP spid="76" grpId="1" animBg="1"/>
      <p:bldP spid="76" grpId="2" animBg="1"/>
      <p:bldP spid="72" grpId="0" animBg="1"/>
      <p:bldP spid="78" grpId="0" animBg="1"/>
      <p:bldP spid="79" grpId="0" animBg="1"/>
      <p:bldP spid="84" grpId="0" animBg="1"/>
      <p:bldP spid="85" grpId="0" animBg="1"/>
      <p:bldP spid="88" grpId="0" animBg="1"/>
      <p:bldP spid="88" grpId="1" animBg="1"/>
      <p:bldP spid="88" grpId="2" animBg="1"/>
      <p:bldP spid="91" grpId="0" animBg="1"/>
      <p:bldP spid="91" grpId="1" animBg="1"/>
      <p:bldP spid="91" grpId="2" animBg="1"/>
      <p:bldP spid="94" grpId="0" animBg="1"/>
      <p:bldP spid="97" grpId="0" animBg="1"/>
      <p:bldP spid="105" grpId="0" animBg="1"/>
      <p:bldP spid="106" grpId="0" animBg="1"/>
      <p:bldP spid="109" grpId="0" animBg="1"/>
      <p:bldP spid="1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>
          <a:xfrm>
            <a:off x="4886325" y="4245114"/>
            <a:ext cx="3863097" cy="2308086"/>
            <a:chOff x="4724400" y="4092714"/>
            <a:chExt cx="3863097" cy="2308086"/>
          </a:xfrm>
        </p:grpSpPr>
        <p:sp>
          <p:nvSpPr>
            <p:cNvPr id="15" name="TextBox 14"/>
            <p:cNvSpPr txBox="1"/>
            <p:nvPr/>
          </p:nvSpPr>
          <p:spPr>
            <a:xfrm>
              <a:off x="7010400" y="4092714"/>
              <a:ext cx="15359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Belief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Propagation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0600" y="4419600"/>
              <a:ext cx="6782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SVM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1200" y="4245114"/>
              <a:ext cx="11415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Kernel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Methods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5692914"/>
              <a:ext cx="14927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Deep Belief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Networks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5600" y="5616714"/>
              <a:ext cx="12408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Neural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Networks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24400" y="4930914"/>
              <a:ext cx="16109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Tensor </a:t>
              </a:r>
            </a:p>
            <a:p>
              <a:r>
                <a:rPr lang="en-US" sz="2000" dirty="0">
                  <a:solidFill>
                    <a:prstClr val="black"/>
                  </a:solidFill>
                </a:rPr>
                <a:t>Factorization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0" y="5007114"/>
              <a:ext cx="1201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PageRank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2400" y="5486400"/>
              <a:ext cx="81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Lasso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Need for a New Abstraction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762000"/>
          </a:xfrm>
        </p:spPr>
        <p:txBody>
          <a:bodyPr/>
          <a:lstStyle/>
          <a:p>
            <a:r>
              <a:rPr lang="en-US" dirty="0" smtClean="0"/>
              <a:t>If not </a:t>
            </a:r>
            <a:r>
              <a:rPr lang="en-US" dirty="0" err="1" smtClean="0"/>
              <a:t>Pregel</a:t>
            </a:r>
            <a:r>
              <a:rPr lang="en-US" dirty="0" smtClean="0"/>
              <a:t>, then what?</a:t>
            </a:r>
            <a:endParaRPr lang="en-US" dirty="0"/>
          </a:p>
        </p:txBody>
      </p:sp>
      <p:sp>
        <p:nvSpPr>
          <p:cNvPr id="5" name="Left-Right Arrow 4"/>
          <p:cNvSpPr/>
          <p:nvPr/>
        </p:nvSpPr>
        <p:spPr bwMode="auto">
          <a:xfrm>
            <a:off x="542310" y="1860742"/>
            <a:ext cx="7999987" cy="957229"/>
          </a:xfrm>
          <a:prstGeom prst="leftRightArrow">
            <a:avLst>
              <a:gd name="adj1" fmla="val 64701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82000">
                <a:schemeClr val="accent2">
                  <a:shade val="94000"/>
                  <a:satMod val="135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Data-Parallel                       </a:t>
            </a:r>
            <a:r>
              <a:rPr lang="en-US" sz="2400" dirty="0">
                <a:solidFill>
                  <a:prstClr val="white"/>
                </a:solidFill>
                <a:latin typeface="Tahoma" pitchFamily="34" charset="0"/>
                <a:ea typeface="ＭＳ Ｐゴシック" pitchFamily="-111" charset="-128"/>
              </a:rPr>
              <a:t>Graph-Parallel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3886200"/>
            <a:ext cx="1281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Cross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Validation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3886200"/>
            <a:ext cx="1309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048000"/>
            <a:ext cx="2788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Map Reduce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895" y="4916269"/>
            <a:ext cx="2153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Computing Sufficient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Statistics </a:t>
            </a:r>
          </a:p>
        </p:txBody>
      </p:sp>
      <p:pic>
        <p:nvPicPr>
          <p:cNvPr id="25" name="Picture 2" descr="GraphLa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905124"/>
            <a:ext cx="3514725" cy="1209676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800600" y="3048000"/>
            <a:ext cx="37338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prstClr val="white"/>
                </a:solidFill>
              </a:rPr>
              <a:t>Pregel</a:t>
            </a:r>
            <a:r>
              <a:rPr lang="en-US" sz="3600" dirty="0">
                <a:solidFill>
                  <a:prstClr val="white"/>
                </a:solidFill>
              </a:rPr>
              <a:t> (</a:t>
            </a:r>
            <a:r>
              <a:rPr lang="en-US" sz="3600" dirty="0" err="1">
                <a:solidFill>
                  <a:prstClr val="white"/>
                </a:solidFill>
              </a:rPr>
              <a:t>Giraph</a:t>
            </a:r>
            <a:r>
              <a:rPr lang="en-US" sz="36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81179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73543E-7 L -0.27084 0.186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0" y="9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GraphLab</a:t>
            </a:r>
            <a:r>
              <a:rPr lang="en-US" dirty="0" smtClean="0"/>
              <a:t> Addresses the Limitations of the BSP Model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graph structure </a:t>
            </a:r>
          </a:p>
          <a:p>
            <a:pPr lvl="1"/>
            <a:r>
              <a:rPr lang="en-US" dirty="0" smtClean="0"/>
              <a:t>Automatically manage the movement of data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Asynchrony </a:t>
            </a:r>
          </a:p>
          <a:p>
            <a:pPr lvl="1"/>
            <a:r>
              <a:rPr lang="en-US" dirty="0" smtClean="0"/>
              <a:t>Computation runs as resources become available</a:t>
            </a:r>
          </a:p>
          <a:p>
            <a:pPr lvl="1"/>
            <a:r>
              <a:rPr lang="en-US" dirty="0" smtClean="0"/>
              <a:t>Use the most recent information</a:t>
            </a:r>
          </a:p>
          <a:p>
            <a:r>
              <a:rPr lang="en-US" dirty="0" smtClean="0"/>
              <a:t>Support Adaptive/Intelligent Scheduling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ocus computation to where it is needed</a:t>
            </a:r>
          </a:p>
          <a:p>
            <a:r>
              <a:rPr lang="en-US" dirty="0" smtClean="0"/>
              <a:t>Preserve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r>
              <a:rPr lang="en-US" dirty="0" smtClean="0"/>
              <a:t>Provide the illusion of a sequential execution</a:t>
            </a:r>
          </a:p>
          <a:p>
            <a:pPr lvl="1"/>
            <a:r>
              <a:rPr lang="en-US" dirty="0" smtClean="0"/>
              <a:t>Eliminate “race-conditions”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1752600"/>
            <a:ext cx="6400800" cy="1676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GraphLab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6172200"/>
            <a:ext cx="5297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2"/>
              </a:rPr>
              <a:t>http://graphlab.org/</a:t>
            </a:r>
            <a:r>
              <a:rPr lang="en-US" sz="2400" dirty="0" smtClean="0"/>
              <a:t>  Checkout Version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0117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GraphLab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3" name="Group 256"/>
          <p:cNvGrpSpPr/>
          <p:nvPr/>
        </p:nvGrpSpPr>
        <p:grpSpPr>
          <a:xfrm>
            <a:off x="1295400" y="4572000"/>
            <a:ext cx="1981200" cy="1465523"/>
            <a:chOff x="6705600" y="1066800"/>
            <a:chExt cx="1981200" cy="1465523"/>
          </a:xfrm>
        </p:grpSpPr>
        <p:sp>
          <p:nvSpPr>
            <p:cNvPr id="14" name="TextBox 13"/>
            <p:cNvSpPr txBox="1"/>
            <p:nvPr/>
          </p:nvSpPr>
          <p:spPr>
            <a:xfrm>
              <a:off x="6705600" y="10668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Scheduler</a:t>
              </a:r>
            </a:p>
          </p:txBody>
        </p:sp>
        <p:grpSp>
          <p:nvGrpSpPr>
            <p:cNvPr id="4" name="Group 87"/>
            <p:cNvGrpSpPr/>
            <p:nvPr/>
          </p:nvGrpSpPr>
          <p:grpSpPr>
            <a:xfrm rot="5400000">
              <a:off x="7420638" y="1418562"/>
              <a:ext cx="703523" cy="1524000"/>
              <a:chOff x="220878" y="1582423"/>
              <a:chExt cx="1339072" cy="2900753"/>
            </a:xfrm>
          </p:grpSpPr>
          <p:sp>
            <p:nvSpPr>
              <p:cNvPr id="82" name="Up Arrow 81"/>
              <p:cNvSpPr/>
              <p:nvPr/>
            </p:nvSpPr>
            <p:spPr bwMode="auto">
              <a:xfrm>
                <a:off x="220878" y="1582423"/>
                <a:ext cx="1339072" cy="2900753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766990" y="231197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766990" y="284349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766990" y="337501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766990" y="390653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</p:grpSp>
      <p:grpSp>
        <p:nvGrpSpPr>
          <p:cNvPr id="5" name="Group 269"/>
          <p:cNvGrpSpPr/>
          <p:nvPr/>
        </p:nvGrpSpPr>
        <p:grpSpPr>
          <a:xfrm>
            <a:off x="4648200" y="4495800"/>
            <a:ext cx="3851499" cy="1869662"/>
            <a:chOff x="4495800" y="4267200"/>
            <a:chExt cx="3851499" cy="1869662"/>
          </a:xfrm>
        </p:grpSpPr>
        <p:sp>
          <p:nvSpPr>
            <p:cNvPr id="17" name="TextBox 16"/>
            <p:cNvSpPr txBox="1"/>
            <p:nvPr/>
          </p:nvSpPr>
          <p:spPr>
            <a:xfrm>
              <a:off x="4953000" y="4267200"/>
              <a:ext cx="2942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Consistency Model</a:t>
              </a:r>
            </a:p>
          </p:txBody>
        </p:sp>
        <p:grpSp>
          <p:nvGrpSpPr>
            <p:cNvPr id="8" name="Group 123"/>
            <p:cNvGrpSpPr/>
            <p:nvPr/>
          </p:nvGrpSpPr>
          <p:grpSpPr>
            <a:xfrm>
              <a:off x="4495800" y="4876800"/>
              <a:ext cx="3851499" cy="1260062"/>
              <a:chOff x="2905452" y="3733800"/>
              <a:chExt cx="8384848" cy="2743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4584700" y="3733800"/>
                <a:ext cx="5029200" cy="27432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700" y="4114800"/>
                <a:ext cx="2895600" cy="2133600"/>
              </a:xfrm>
              <a:prstGeom prst="ellipse">
                <a:avLst/>
              </a:prstGeom>
              <a:ln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594475" y="4457700"/>
                <a:ext cx="1143000" cy="1600200"/>
              </a:xfrm>
              <a:prstGeom prst="ellipse">
                <a:avLst/>
              </a:prstGeom>
              <a:ln>
                <a:prstDash val="sysDot"/>
                <a:tailEnd type="none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823075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868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Oval 6"/>
              <p:cNvSpPr/>
              <p:nvPr/>
            </p:nvSpPr>
            <p:spPr>
              <a:xfrm>
                <a:off x="487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Curved Connector 102"/>
              <p:cNvCxnSpPr>
                <a:stCxn id="98" idx="2"/>
                <a:endCxn id="100" idx="6"/>
              </p:cNvCxnSpPr>
              <p:nvPr/>
            </p:nvCxnSpPr>
            <p:spPr>
              <a:xfrm rot="10800000">
                <a:off x="5639129" y="5295904"/>
                <a:ext cx="1183948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4" name="Cube 103"/>
              <p:cNvSpPr/>
              <p:nvPr/>
            </p:nvSpPr>
            <p:spPr>
              <a:xfrm>
                <a:off x="6116818" y="5096450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Cube 106"/>
              <p:cNvSpPr/>
              <p:nvPr/>
            </p:nvSpPr>
            <p:spPr>
              <a:xfrm>
                <a:off x="889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Cube 107"/>
              <p:cNvSpPr/>
              <p:nvPr/>
            </p:nvSpPr>
            <p:spPr>
              <a:xfrm>
                <a:off x="70361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Cube 108"/>
              <p:cNvSpPr/>
              <p:nvPr/>
            </p:nvSpPr>
            <p:spPr>
              <a:xfrm>
                <a:off x="508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0" name="Curved Connector 109"/>
              <p:cNvCxnSpPr>
                <a:stCxn id="99" idx="2"/>
                <a:endCxn id="98" idx="6"/>
              </p:cNvCxnSpPr>
              <p:nvPr/>
            </p:nvCxnSpPr>
            <p:spPr>
              <a:xfrm rot="10800000" flipV="1">
                <a:off x="7585074" y="5295899"/>
                <a:ext cx="1102054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1" name="Cube 110"/>
              <p:cNvSpPr/>
              <p:nvPr/>
            </p:nvSpPr>
            <p:spPr>
              <a:xfrm>
                <a:off x="7937827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528300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10731500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6" name="Curved Connector 115"/>
              <p:cNvCxnSpPr>
                <a:stCxn id="112" idx="2"/>
                <a:endCxn id="99" idx="6"/>
              </p:cNvCxnSpPr>
              <p:nvPr/>
            </p:nvCxnSpPr>
            <p:spPr>
              <a:xfrm rot="10800000">
                <a:off x="9449127" y="5295902"/>
                <a:ext cx="1079174" cy="3457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7" name="Cube 116"/>
              <p:cNvSpPr/>
              <p:nvPr/>
            </p:nvSpPr>
            <p:spPr>
              <a:xfrm>
                <a:off x="9779000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2905452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20" name="Curved Connector 119"/>
              <p:cNvCxnSpPr>
                <a:stCxn id="100" idx="2"/>
                <a:endCxn id="118" idx="6"/>
              </p:cNvCxnSpPr>
              <p:nvPr/>
            </p:nvCxnSpPr>
            <p:spPr>
              <a:xfrm rot="10800000" flipV="1">
                <a:off x="3667453" y="5295899"/>
                <a:ext cx="1209676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1" name="Cube 120"/>
              <p:cNvSpPr/>
              <p:nvPr/>
            </p:nvSpPr>
            <p:spPr>
              <a:xfrm>
                <a:off x="4061153" y="5105398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Cube 122"/>
              <p:cNvSpPr/>
              <p:nvPr/>
            </p:nvSpPr>
            <p:spPr>
              <a:xfrm>
                <a:off x="3108652" y="5114925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4"/>
          <p:cNvGrpSpPr/>
          <p:nvPr/>
        </p:nvGrpSpPr>
        <p:grpSpPr>
          <a:xfrm>
            <a:off x="609600" y="1219200"/>
            <a:ext cx="3581400" cy="2835405"/>
            <a:chOff x="381000" y="1219200"/>
            <a:chExt cx="3581400" cy="2835405"/>
          </a:xfrm>
        </p:grpSpPr>
        <p:sp>
          <p:nvSpPr>
            <p:cNvPr id="7" name="TextBox 6"/>
            <p:cNvSpPr txBox="1"/>
            <p:nvPr/>
          </p:nvSpPr>
          <p:spPr>
            <a:xfrm>
              <a:off x="381000" y="1219200"/>
              <a:ext cx="3581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Graph Based</a:t>
              </a:r>
            </a:p>
            <a:p>
              <a:pPr algn="ctr"/>
              <a:r>
                <a:rPr lang="en-US" sz="2800" i="1" dirty="0">
                  <a:solidFill>
                    <a:prstClr val="black"/>
                  </a:solidFill>
                </a:rPr>
                <a:t>Data Representation</a:t>
              </a:r>
            </a:p>
          </p:txBody>
        </p:sp>
        <p:grpSp>
          <p:nvGrpSpPr>
            <p:cNvPr id="10" name="Group 206"/>
            <p:cNvGrpSpPr/>
            <p:nvPr/>
          </p:nvGrpSpPr>
          <p:grpSpPr>
            <a:xfrm>
              <a:off x="1143000" y="2362200"/>
              <a:ext cx="2172054" cy="1692405"/>
              <a:chOff x="457200" y="2895600"/>
              <a:chExt cx="4122177" cy="3211886"/>
            </a:xfrm>
          </p:grpSpPr>
          <p:cxnSp>
            <p:nvCxnSpPr>
              <p:cNvPr id="210" name="Straight Arrow Connector 209"/>
              <p:cNvCxnSpPr>
                <a:stCxn id="216" idx="6"/>
                <a:endCxn id="217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17" idx="6"/>
                <a:endCxn id="218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22" idx="7"/>
                <a:endCxn id="217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>
                <a:stCxn id="224" idx="1"/>
                <a:endCxn id="218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>
                <a:stCxn id="223" idx="7"/>
                <a:endCxn id="218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>
                <a:stCxn id="223" idx="1"/>
                <a:endCxn id="217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6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9" name="Oval 4"/>
              <p:cNvSpPr/>
              <p:nvPr/>
            </p:nvSpPr>
            <p:spPr bwMode="auto">
              <a:xfrm>
                <a:off x="464577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 bwMode="auto">
              <a:xfrm>
                <a:off x="19506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 bwMode="auto">
              <a:xfrm>
                <a:off x="34367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2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225" name="Straight Arrow Connector 224"/>
              <p:cNvCxnSpPr>
                <a:stCxn id="219" idx="6"/>
                <a:endCxn id="220" idx="2"/>
              </p:cNvCxnSpPr>
              <p:nvPr/>
            </p:nvCxnSpPr>
            <p:spPr bwMode="auto">
              <a:xfrm>
                <a:off x="857063" y="59112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>
                <a:stCxn id="220" idx="6"/>
                <a:endCxn id="221" idx="2"/>
              </p:cNvCxnSpPr>
              <p:nvPr/>
            </p:nvCxnSpPr>
            <p:spPr bwMode="auto">
              <a:xfrm>
                <a:off x="2343164" y="59112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>
                <a:stCxn id="220" idx="1"/>
                <a:endCxn id="222" idx="5"/>
              </p:cNvCxnSpPr>
              <p:nvPr/>
            </p:nvCxnSpPr>
            <p:spPr bwMode="auto">
              <a:xfrm rot="16200000" flipV="1">
                <a:off x="1209221" y="4973543"/>
                <a:ext cx="1139412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stCxn id="221" idx="7"/>
                <a:endCxn id="224" idx="3"/>
              </p:cNvCxnSpPr>
              <p:nvPr/>
            </p:nvCxnSpPr>
            <p:spPr bwMode="auto">
              <a:xfrm rot="5400000" flipH="1" flipV="1">
                <a:off x="34383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>
                <a:stCxn id="221" idx="1"/>
                <a:endCxn id="223" idx="5"/>
              </p:cNvCxnSpPr>
              <p:nvPr/>
            </p:nvCxnSpPr>
            <p:spPr bwMode="auto">
              <a:xfrm rot="16200000" flipV="1">
                <a:off x="2695322" y="4973543"/>
                <a:ext cx="1139412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>
                <a:stCxn id="220" idx="7"/>
                <a:endCxn id="223" idx="3"/>
              </p:cNvCxnSpPr>
              <p:nvPr/>
            </p:nvCxnSpPr>
            <p:spPr bwMode="auto">
              <a:xfrm rot="5400000" flipH="1" flipV="1">
                <a:off x="19522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1" name="Group 182"/>
              <p:cNvGrpSpPr/>
              <p:nvPr/>
            </p:nvGrpSpPr>
            <p:grpSpPr>
              <a:xfrm>
                <a:off x="457200" y="2971800"/>
                <a:ext cx="4073636" cy="3124200"/>
                <a:chOff x="602223" y="2884114"/>
                <a:chExt cx="4073636" cy="3124200"/>
              </a:xfrm>
            </p:grpSpPr>
            <p:sp>
              <p:nvSpPr>
                <p:cNvPr id="245" name="Cube 244"/>
                <p:cNvSpPr/>
                <p:nvPr/>
              </p:nvSpPr>
              <p:spPr bwMode="auto">
                <a:xfrm>
                  <a:off x="658141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6" name="Cube 245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7" name="Cube 246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8" name="Cube 247"/>
                <p:cNvSpPr/>
                <p:nvPr/>
              </p:nvSpPr>
              <p:spPr bwMode="auto">
                <a:xfrm>
                  <a:off x="13716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9" name="Cube 248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0" name="Cube 249"/>
                <p:cNvSpPr/>
                <p:nvPr/>
              </p:nvSpPr>
              <p:spPr bwMode="auto">
                <a:xfrm>
                  <a:off x="3629941" y="56942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1" name="Cube 250"/>
                <p:cNvSpPr/>
                <p:nvPr/>
              </p:nvSpPr>
              <p:spPr bwMode="auto">
                <a:xfrm>
                  <a:off x="2140917" y="56561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2" name="Cube 251"/>
                <p:cNvSpPr/>
                <p:nvPr/>
              </p:nvSpPr>
              <p:spPr bwMode="auto">
                <a:xfrm>
                  <a:off x="602223" y="57035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3" name="Cube 252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2" name="Group 192"/>
              <p:cNvGrpSpPr/>
              <p:nvPr/>
            </p:nvGrpSpPr>
            <p:grpSpPr>
              <a:xfrm>
                <a:off x="1214690" y="2935878"/>
                <a:ext cx="3029680" cy="3147054"/>
                <a:chOff x="1359713" y="2848192"/>
                <a:chExt cx="3029680" cy="3147054"/>
              </a:xfrm>
            </p:grpSpPr>
            <p:sp>
              <p:nvSpPr>
                <p:cNvPr id="233" name="Cube 232"/>
                <p:cNvSpPr/>
                <p:nvPr/>
              </p:nvSpPr>
              <p:spPr bwMode="auto">
                <a:xfrm>
                  <a:off x="1359713" y="2864458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4" name="Cube 233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5" name="Cube 234"/>
                <p:cNvSpPr/>
                <p:nvPr/>
              </p:nvSpPr>
              <p:spPr bwMode="auto">
                <a:xfrm>
                  <a:off x="1750686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6" name="Cube 235"/>
                <p:cNvSpPr/>
                <p:nvPr/>
              </p:nvSpPr>
              <p:spPr bwMode="auto">
                <a:xfrm>
                  <a:off x="2547982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7" name="Cube 236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 bwMode="auto">
                <a:xfrm>
                  <a:off x="1737986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 bwMode="auto">
                <a:xfrm>
                  <a:off x="2535282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 bwMode="auto">
                <a:xfrm>
                  <a:off x="3270001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2" name="Cube 241"/>
                <p:cNvSpPr/>
                <p:nvPr/>
              </p:nvSpPr>
              <p:spPr bwMode="auto">
                <a:xfrm>
                  <a:off x="4044234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3" name="Cube 242"/>
                <p:cNvSpPr/>
                <p:nvPr/>
              </p:nvSpPr>
              <p:spPr bwMode="auto">
                <a:xfrm>
                  <a:off x="1359713" y="569044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4" name="Cube 243"/>
                <p:cNvSpPr/>
                <p:nvPr/>
              </p:nvSpPr>
              <p:spPr bwMode="auto">
                <a:xfrm>
                  <a:off x="2875826" y="5674180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</p:grpSp>
      <p:grpSp>
        <p:nvGrpSpPr>
          <p:cNvPr id="13" name="Group 2"/>
          <p:cNvGrpSpPr/>
          <p:nvPr/>
        </p:nvGrpSpPr>
        <p:grpSpPr>
          <a:xfrm>
            <a:off x="5029200" y="1219200"/>
            <a:ext cx="3048000" cy="2826717"/>
            <a:chOff x="5029200" y="1219200"/>
            <a:chExt cx="3048000" cy="2826717"/>
          </a:xfrm>
        </p:grpSpPr>
        <p:grpSp>
          <p:nvGrpSpPr>
            <p:cNvPr id="15" name="Group 205"/>
            <p:cNvGrpSpPr/>
            <p:nvPr/>
          </p:nvGrpSpPr>
          <p:grpSpPr>
            <a:xfrm>
              <a:off x="5413269" y="2209800"/>
              <a:ext cx="2435331" cy="1836117"/>
              <a:chOff x="464577" y="2641600"/>
              <a:chExt cx="4388704" cy="3308862"/>
            </a:xfrm>
          </p:grpSpPr>
          <p:sp>
            <p:nvSpPr>
              <p:cNvPr id="160" name="Freeform 159"/>
              <p:cNvSpPr/>
              <p:nvPr/>
            </p:nvSpPr>
            <p:spPr bwMode="auto">
              <a:xfrm>
                <a:off x="1706269" y="2641600"/>
                <a:ext cx="3147012" cy="2295407"/>
              </a:xfrm>
              <a:custGeom>
                <a:avLst/>
                <a:gdLst>
                  <a:gd name="connsiteX0" fmla="*/ 1930400 w 3149600"/>
                  <a:gd name="connsiteY0" fmla="*/ 159926 h 2455333"/>
                  <a:gd name="connsiteX1" fmla="*/ 237067 w 3149600"/>
                  <a:gd name="connsiteY1" fmla="*/ 193793 h 2455333"/>
                  <a:gd name="connsiteX2" fmla="*/ 508000 w 3149600"/>
                  <a:gd name="connsiteY2" fmla="*/ 1322682 h 2455333"/>
                  <a:gd name="connsiteX3" fmla="*/ 993423 w 3149600"/>
                  <a:gd name="connsiteY3" fmla="*/ 2304815 h 2455333"/>
                  <a:gd name="connsiteX4" fmla="*/ 1569156 w 3149600"/>
                  <a:gd name="connsiteY4" fmla="*/ 2225793 h 2455333"/>
                  <a:gd name="connsiteX5" fmla="*/ 1919111 w 3149600"/>
                  <a:gd name="connsiteY5" fmla="*/ 1175926 h 2455333"/>
                  <a:gd name="connsiteX6" fmla="*/ 2291645 w 3149600"/>
                  <a:gd name="connsiteY6" fmla="*/ 2135482 h 2455333"/>
                  <a:gd name="connsiteX7" fmla="*/ 2889956 w 3149600"/>
                  <a:gd name="connsiteY7" fmla="*/ 2304815 h 2455333"/>
                  <a:gd name="connsiteX8" fmla="*/ 3081867 w 3149600"/>
                  <a:gd name="connsiteY8" fmla="*/ 1841970 h 2455333"/>
                  <a:gd name="connsiteX9" fmla="*/ 2483556 w 3149600"/>
                  <a:gd name="connsiteY9" fmla="*/ 600193 h 2455333"/>
                  <a:gd name="connsiteX10" fmla="*/ 1930400 w 3149600"/>
                  <a:gd name="connsiteY10" fmla="*/ 159926 h 2455333"/>
                  <a:gd name="connsiteX0" fmla="*/ 1969911 w 3155244"/>
                  <a:gd name="connsiteY0" fmla="*/ 96426 h 2468033"/>
                  <a:gd name="connsiteX1" fmla="*/ 242711 w 3155244"/>
                  <a:gd name="connsiteY1" fmla="*/ 206493 h 2468033"/>
                  <a:gd name="connsiteX2" fmla="*/ 513644 w 3155244"/>
                  <a:gd name="connsiteY2" fmla="*/ 1335382 h 2468033"/>
                  <a:gd name="connsiteX3" fmla="*/ 999067 w 3155244"/>
                  <a:gd name="connsiteY3" fmla="*/ 2317515 h 2468033"/>
                  <a:gd name="connsiteX4" fmla="*/ 1574800 w 3155244"/>
                  <a:gd name="connsiteY4" fmla="*/ 2238493 h 2468033"/>
                  <a:gd name="connsiteX5" fmla="*/ 1924755 w 3155244"/>
                  <a:gd name="connsiteY5" fmla="*/ 1188626 h 2468033"/>
                  <a:gd name="connsiteX6" fmla="*/ 2297289 w 3155244"/>
                  <a:gd name="connsiteY6" fmla="*/ 2148182 h 2468033"/>
                  <a:gd name="connsiteX7" fmla="*/ 2895600 w 3155244"/>
                  <a:gd name="connsiteY7" fmla="*/ 2317515 h 2468033"/>
                  <a:gd name="connsiteX8" fmla="*/ 3087511 w 3155244"/>
                  <a:gd name="connsiteY8" fmla="*/ 1854670 h 2468033"/>
                  <a:gd name="connsiteX9" fmla="*/ 2489200 w 3155244"/>
                  <a:gd name="connsiteY9" fmla="*/ 612893 h 2468033"/>
                  <a:gd name="connsiteX10" fmla="*/ 1969911 w 3155244"/>
                  <a:gd name="connsiteY10" fmla="*/ 96426 h 2468033"/>
                  <a:gd name="connsiteX0" fmla="*/ 1969911 w 3165592"/>
                  <a:gd name="connsiteY0" fmla="*/ 96426 h 2468033"/>
                  <a:gd name="connsiteX1" fmla="*/ 242711 w 3165592"/>
                  <a:gd name="connsiteY1" fmla="*/ 206493 h 2468033"/>
                  <a:gd name="connsiteX2" fmla="*/ 513644 w 3165592"/>
                  <a:gd name="connsiteY2" fmla="*/ 1335382 h 2468033"/>
                  <a:gd name="connsiteX3" fmla="*/ 999067 w 3165592"/>
                  <a:gd name="connsiteY3" fmla="*/ 2317515 h 2468033"/>
                  <a:gd name="connsiteX4" fmla="*/ 1574800 w 3165592"/>
                  <a:gd name="connsiteY4" fmla="*/ 2238493 h 2468033"/>
                  <a:gd name="connsiteX5" fmla="*/ 1924755 w 3165592"/>
                  <a:gd name="connsiteY5" fmla="*/ 1188626 h 2468033"/>
                  <a:gd name="connsiteX6" fmla="*/ 2297289 w 3165592"/>
                  <a:gd name="connsiteY6" fmla="*/ 2148182 h 2468033"/>
                  <a:gd name="connsiteX7" fmla="*/ 2895600 w 3165592"/>
                  <a:gd name="connsiteY7" fmla="*/ 2317515 h 2468033"/>
                  <a:gd name="connsiteX8" fmla="*/ 3087511 w 3165592"/>
                  <a:gd name="connsiteY8" fmla="*/ 1854670 h 2468033"/>
                  <a:gd name="connsiteX9" fmla="*/ 2427111 w 3165592"/>
                  <a:gd name="connsiteY9" fmla="*/ 477426 h 2468033"/>
                  <a:gd name="connsiteX10" fmla="*/ 1969911 w 3165592"/>
                  <a:gd name="connsiteY10" fmla="*/ 96426 h 2468033"/>
                  <a:gd name="connsiteX0" fmla="*/ 1881011 w 3152892"/>
                  <a:gd name="connsiteY0" fmla="*/ 96426 h 2468033"/>
                  <a:gd name="connsiteX1" fmla="*/ 230011 w 3152892"/>
                  <a:gd name="connsiteY1" fmla="*/ 206493 h 2468033"/>
                  <a:gd name="connsiteX2" fmla="*/ 500944 w 3152892"/>
                  <a:gd name="connsiteY2" fmla="*/ 1335382 h 2468033"/>
                  <a:gd name="connsiteX3" fmla="*/ 986367 w 3152892"/>
                  <a:gd name="connsiteY3" fmla="*/ 2317515 h 2468033"/>
                  <a:gd name="connsiteX4" fmla="*/ 1562100 w 3152892"/>
                  <a:gd name="connsiteY4" fmla="*/ 2238493 h 2468033"/>
                  <a:gd name="connsiteX5" fmla="*/ 1912055 w 3152892"/>
                  <a:gd name="connsiteY5" fmla="*/ 1188626 h 2468033"/>
                  <a:gd name="connsiteX6" fmla="*/ 2284589 w 3152892"/>
                  <a:gd name="connsiteY6" fmla="*/ 2148182 h 2468033"/>
                  <a:gd name="connsiteX7" fmla="*/ 2882900 w 3152892"/>
                  <a:gd name="connsiteY7" fmla="*/ 2317515 h 2468033"/>
                  <a:gd name="connsiteX8" fmla="*/ 3074811 w 3152892"/>
                  <a:gd name="connsiteY8" fmla="*/ 1854670 h 2468033"/>
                  <a:gd name="connsiteX9" fmla="*/ 2414411 w 3152892"/>
                  <a:gd name="connsiteY9" fmla="*/ 477426 h 2468033"/>
                  <a:gd name="connsiteX10" fmla="*/ 1881011 w 3152892"/>
                  <a:gd name="connsiteY10" fmla="*/ 96426 h 24680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7921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92111 w 3063992"/>
                  <a:gd name="connsiteY11" fmla="*/ 50800 h 2422407"/>
                  <a:gd name="connsiteX0" fmla="*/ 17159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15911 w 3063992"/>
                  <a:gd name="connsiteY11" fmla="*/ 50800 h 2422407"/>
                  <a:gd name="connsiteX0" fmla="*/ 1779411 w 3127492"/>
                  <a:gd name="connsiteY0" fmla="*/ 38100 h 2409707"/>
                  <a:gd name="connsiteX1" fmla="*/ 1093611 w 3127492"/>
                  <a:gd name="connsiteY1" fmla="*/ 190500 h 2409707"/>
                  <a:gd name="connsiteX2" fmla="*/ 103011 w 3127492"/>
                  <a:gd name="connsiteY2" fmla="*/ 266700 h 2409707"/>
                  <a:gd name="connsiteX3" fmla="*/ 475544 w 3127492"/>
                  <a:gd name="connsiteY3" fmla="*/ 1277056 h 2409707"/>
                  <a:gd name="connsiteX4" fmla="*/ 960967 w 3127492"/>
                  <a:gd name="connsiteY4" fmla="*/ 2259189 h 2409707"/>
                  <a:gd name="connsiteX5" fmla="*/ 1536700 w 3127492"/>
                  <a:gd name="connsiteY5" fmla="*/ 2180167 h 2409707"/>
                  <a:gd name="connsiteX6" fmla="*/ 1886655 w 3127492"/>
                  <a:gd name="connsiteY6" fmla="*/ 1130300 h 2409707"/>
                  <a:gd name="connsiteX7" fmla="*/ 2259189 w 3127492"/>
                  <a:gd name="connsiteY7" fmla="*/ 2089856 h 2409707"/>
                  <a:gd name="connsiteX8" fmla="*/ 2857500 w 3127492"/>
                  <a:gd name="connsiteY8" fmla="*/ 2259189 h 2409707"/>
                  <a:gd name="connsiteX9" fmla="*/ 3049411 w 3127492"/>
                  <a:gd name="connsiteY9" fmla="*/ 1796344 h 2409707"/>
                  <a:gd name="connsiteX10" fmla="*/ 2389011 w 3127492"/>
                  <a:gd name="connsiteY10" fmla="*/ 419100 h 2409707"/>
                  <a:gd name="connsiteX11" fmla="*/ 1779411 w 3127492"/>
                  <a:gd name="connsiteY11" fmla="*/ 38100 h 2409707"/>
                  <a:gd name="connsiteX0" fmla="*/ 1855611 w 3127492"/>
                  <a:gd name="connsiteY0" fmla="*/ 38100 h 2333507"/>
                  <a:gd name="connsiteX1" fmla="*/ 1093611 w 3127492"/>
                  <a:gd name="connsiteY1" fmla="*/ 114300 h 2333507"/>
                  <a:gd name="connsiteX2" fmla="*/ 103011 w 3127492"/>
                  <a:gd name="connsiteY2" fmla="*/ 190500 h 2333507"/>
                  <a:gd name="connsiteX3" fmla="*/ 475544 w 3127492"/>
                  <a:gd name="connsiteY3" fmla="*/ 1200856 h 2333507"/>
                  <a:gd name="connsiteX4" fmla="*/ 960967 w 3127492"/>
                  <a:gd name="connsiteY4" fmla="*/ 2182989 h 2333507"/>
                  <a:gd name="connsiteX5" fmla="*/ 1536700 w 3127492"/>
                  <a:gd name="connsiteY5" fmla="*/ 2103967 h 2333507"/>
                  <a:gd name="connsiteX6" fmla="*/ 1886655 w 3127492"/>
                  <a:gd name="connsiteY6" fmla="*/ 1054100 h 2333507"/>
                  <a:gd name="connsiteX7" fmla="*/ 2259189 w 3127492"/>
                  <a:gd name="connsiteY7" fmla="*/ 2013656 h 2333507"/>
                  <a:gd name="connsiteX8" fmla="*/ 2857500 w 3127492"/>
                  <a:gd name="connsiteY8" fmla="*/ 2182989 h 2333507"/>
                  <a:gd name="connsiteX9" fmla="*/ 3049411 w 3127492"/>
                  <a:gd name="connsiteY9" fmla="*/ 1720144 h 2333507"/>
                  <a:gd name="connsiteX10" fmla="*/ 2389011 w 3127492"/>
                  <a:gd name="connsiteY10" fmla="*/ 342900 h 2333507"/>
                  <a:gd name="connsiteX11" fmla="*/ 1855611 w 3127492"/>
                  <a:gd name="connsiteY11" fmla="*/ 38100 h 2333507"/>
                  <a:gd name="connsiteX0" fmla="*/ 1765300 w 3037181"/>
                  <a:gd name="connsiteY0" fmla="*/ 38100 h 2374900"/>
                  <a:gd name="connsiteX1" fmla="*/ 1003300 w 3037181"/>
                  <a:gd name="connsiteY1" fmla="*/ 114300 h 2374900"/>
                  <a:gd name="connsiteX2" fmla="*/ 12700 w 3037181"/>
                  <a:gd name="connsiteY2" fmla="*/ 190500 h 2374900"/>
                  <a:gd name="connsiteX3" fmla="*/ 1079500 w 3037181"/>
                  <a:gd name="connsiteY3" fmla="*/ 952500 h 2374900"/>
                  <a:gd name="connsiteX4" fmla="*/ 870656 w 3037181"/>
                  <a:gd name="connsiteY4" fmla="*/ 2182989 h 2374900"/>
                  <a:gd name="connsiteX5" fmla="*/ 1446389 w 3037181"/>
                  <a:gd name="connsiteY5" fmla="*/ 2103967 h 2374900"/>
                  <a:gd name="connsiteX6" fmla="*/ 1796344 w 3037181"/>
                  <a:gd name="connsiteY6" fmla="*/ 1054100 h 2374900"/>
                  <a:gd name="connsiteX7" fmla="*/ 2168878 w 3037181"/>
                  <a:gd name="connsiteY7" fmla="*/ 2013656 h 2374900"/>
                  <a:gd name="connsiteX8" fmla="*/ 2767189 w 3037181"/>
                  <a:gd name="connsiteY8" fmla="*/ 2182989 h 2374900"/>
                  <a:gd name="connsiteX9" fmla="*/ 2959100 w 3037181"/>
                  <a:gd name="connsiteY9" fmla="*/ 1720144 h 2374900"/>
                  <a:gd name="connsiteX10" fmla="*/ 2298700 w 3037181"/>
                  <a:gd name="connsiteY10" fmla="*/ 342900 h 2374900"/>
                  <a:gd name="connsiteX11" fmla="*/ 1765300 w 3037181"/>
                  <a:gd name="connsiteY11" fmla="*/ 38100 h 2374900"/>
                  <a:gd name="connsiteX0" fmla="*/ 1765300 w 3037181"/>
                  <a:gd name="connsiteY0" fmla="*/ 38100 h 2239433"/>
                  <a:gd name="connsiteX1" fmla="*/ 1003300 w 3037181"/>
                  <a:gd name="connsiteY1" fmla="*/ 114300 h 2239433"/>
                  <a:gd name="connsiteX2" fmla="*/ 12700 w 3037181"/>
                  <a:gd name="connsiteY2" fmla="*/ 190500 h 2239433"/>
                  <a:gd name="connsiteX3" fmla="*/ 1079500 w 3037181"/>
                  <a:gd name="connsiteY3" fmla="*/ 952500 h 2239433"/>
                  <a:gd name="connsiteX4" fmla="*/ 698500 w 3037181"/>
                  <a:gd name="connsiteY4" fmla="*/ 1866899 h 2239433"/>
                  <a:gd name="connsiteX5" fmla="*/ 1446389 w 3037181"/>
                  <a:gd name="connsiteY5" fmla="*/ 2103967 h 2239433"/>
                  <a:gd name="connsiteX6" fmla="*/ 1796344 w 3037181"/>
                  <a:gd name="connsiteY6" fmla="*/ 1054100 h 2239433"/>
                  <a:gd name="connsiteX7" fmla="*/ 2168878 w 3037181"/>
                  <a:gd name="connsiteY7" fmla="*/ 2013656 h 2239433"/>
                  <a:gd name="connsiteX8" fmla="*/ 2767189 w 3037181"/>
                  <a:gd name="connsiteY8" fmla="*/ 2182989 h 2239433"/>
                  <a:gd name="connsiteX9" fmla="*/ 2959100 w 3037181"/>
                  <a:gd name="connsiteY9" fmla="*/ 1720144 h 2239433"/>
                  <a:gd name="connsiteX10" fmla="*/ 2298700 w 3037181"/>
                  <a:gd name="connsiteY10" fmla="*/ 342900 h 2239433"/>
                  <a:gd name="connsiteX11" fmla="*/ 1765300 w 3037181"/>
                  <a:gd name="connsiteY11" fmla="*/ 38100 h 2239433"/>
                  <a:gd name="connsiteX0" fmla="*/ 1765300 w 3037181"/>
                  <a:gd name="connsiteY0" fmla="*/ 38100 h 2231908"/>
                  <a:gd name="connsiteX1" fmla="*/ 1003300 w 3037181"/>
                  <a:gd name="connsiteY1" fmla="*/ 114300 h 2231908"/>
                  <a:gd name="connsiteX2" fmla="*/ 12700 w 3037181"/>
                  <a:gd name="connsiteY2" fmla="*/ 190500 h 2231908"/>
                  <a:gd name="connsiteX3" fmla="*/ 1079500 w 3037181"/>
                  <a:gd name="connsiteY3" fmla="*/ 952500 h 2231908"/>
                  <a:gd name="connsiteX4" fmla="*/ 698500 w 3037181"/>
                  <a:gd name="connsiteY4" fmla="*/ 1866899 h 2231908"/>
                  <a:gd name="connsiteX5" fmla="*/ 1384300 w 3037181"/>
                  <a:gd name="connsiteY5" fmla="*/ 2095500 h 2231908"/>
                  <a:gd name="connsiteX6" fmla="*/ 1796344 w 3037181"/>
                  <a:gd name="connsiteY6" fmla="*/ 1054100 h 2231908"/>
                  <a:gd name="connsiteX7" fmla="*/ 2168878 w 3037181"/>
                  <a:gd name="connsiteY7" fmla="*/ 2013656 h 2231908"/>
                  <a:gd name="connsiteX8" fmla="*/ 2767189 w 3037181"/>
                  <a:gd name="connsiteY8" fmla="*/ 2182989 h 2231908"/>
                  <a:gd name="connsiteX9" fmla="*/ 2959100 w 3037181"/>
                  <a:gd name="connsiteY9" fmla="*/ 1720144 h 2231908"/>
                  <a:gd name="connsiteX10" fmla="*/ 2298700 w 3037181"/>
                  <a:gd name="connsiteY10" fmla="*/ 342900 h 2231908"/>
                  <a:gd name="connsiteX11" fmla="*/ 1765300 w 3037181"/>
                  <a:gd name="connsiteY11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51741 h 2245549"/>
                  <a:gd name="connsiteX1" fmla="*/ 1092200 w 3126081"/>
                  <a:gd name="connsiteY1" fmla="*/ 127941 h 2245549"/>
                  <a:gd name="connsiteX2" fmla="*/ 101600 w 3126081"/>
                  <a:gd name="connsiteY2" fmla="*/ 204141 h 2245549"/>
                  <a:gd name="connsiteX3" fmla="*/ 177800 w 3126081"/>
                  <a:gd name="connsiteY3" fmla="*/ 661341 h 2245549"/>
                  <a:gd name="connsiteX4" fmla="*/ 1168400 w 3126081"/>
                  <a:gd name="connsiteY4" fmla="*/ 966141 h 2245549"/>
                  <a:gd name="connsiteX5" fmla="*/ 787400 w 3126081"/>
                  <a:gd name="connsiteY5" fmla="*/ 1880540 h 2245549"/>
                  <a:gd name="connsiteX6" fmla="*/ 1473200 w 3126081"/>
                  <a:gd name="connsiteY6" fmla="*/ 2109141 h 2245549"/>
                  <a:gd name="connsiteX7" fmla="*/ 1885244 w 3126081"/>
                  <a:gd name="connsiteY7" fmla="*/ 1067741 h 2245549"/>
                  <a:gd name="connsiteX8" fmla="*/ 2257778 w 3126081"/>
                  <a:gd name="connsiteY8" fmla="*/ 2027297 h 2245549"/>
                  <a:gd name="connsiteX9" fmla="*/ 2856089 w 3126081"/>
                  <a:gd name="connsiteY9" fmla="*/ 2196630 h 2245549"/>
                  <a:gd name="connsiteX10" fmla="*/ 3048000 w 3126081"/>
                  <a:gd name="connsiteY10" fmla="*/ 1733785 h 2245549"/>
                  <a:gd name="connsiteX11" fmla="*/ 2387600 w 3126081"/>
                  <a:gd name="connsiteY11" fmla="*/ 280341 h 2245549"/>
                  <a:gd name="connsiteX12" fmla="*/ 1854200 w 3126081"/>
                  <a:gd name="connsiteY12" fmla="*/ 51741 h 2245549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98931 w 3147012"/>
                  <a:gd name="connsiteY0" fmla="*/ 25400 h 2295407"/>
                  <a:gd name="connsiteX1" fmla="*/ 1113131 w 3147012"/>
                  <a:gd name="connsiteY1" fmla="*/ 177799 h 2295407"/>
                  <a:gd name="connsiteX2" fmla="*/ 122531 w 3147012"/>
                  <a:gd name="connsiteY2" fmla="*/ 253999 h 2295407"/>
                  <a:gd name="connsiteX3" fmla="*/ 198731 w 3147012"/>
                  <a:gd name="connsiteY3" fmla="*/ 711199 h 2295407"/>
                  <a:gd name="connsiteX4" fmla="*/ 1189331 w 3147012"/>
                  <a:gd name="connsiteY4" fmla="*/ 1015999 h 2295407"/>
                  <a:gd name="connsiteX5" fmla="*/ 808331 w 3147012"/>
                  <a:gd name="connsiteY5" fmla="*/ 1930398 h 2295407"/>
                  <a:gd name="connsiteX6" fmla="*/ 1494131 w 3147012"/>
                  <a:gd name="connsiteY6" fmla="*/ 2158999 h 2295407"/>
                  <a:gd name="connsiteX7" fmla="*/ 1906175 w 3147012"/>
                  <a:gd name="connsiteY7" fmla="*/ 1117599 h 2295407"/>
                  <a:gd name="connsiteX8" fmla="*/ 2278709 w 3147012"/>
                  <a:gd name="connsiteY8" fmla="*/ 2077155 h 2295407"/>
                  <a:gd name="connsiteX9" fmla="*/ 2877020 w 3147012"/>
                  <a:gd name="connsiteY9" fmla="*/ 2246488 h 2295407"/>
                  <a:gd name="connsiteX10" fmla="*/ 3068931 w 3147012"/>
                  <a:gd name="connsiteY10" fmla="*/ 1783643 h 2295407"/>
                  <a:gd name="connsiteX11" fmla="*/ 2408531 w 3147012"/>
                  <a:gd name="connsiteY11" fmla="*/ 330199 h 2295407"/>
                  <a:gd name="connsiteX12" fmla="*/ 1798931 w 3147012"/>
                  <a:gd name="connsiteY12" fmla="*/ 25400 h 229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7012" h="2295407">
                    <a:moveTo>
                      <a:pt x="1798931" y="25400"/>
                    </a:moveTo>
                    <a:cubicBezTo>
                      <a:pt x="1583031" y="0"/>
                      <a:pt x="1467320" y="173566"/>
                      <a:pt x="1113131" y="177799"/>
                    </a:cubicBezTo>
                    <a:cubicBezTo>
                      <a:pt x="837964" y="196143"/>
                      <a:pt x="332081" y="76199"/>
                      <a:pt x="122531" y="253999"/>
                    </a:cubicBezTo>
                    <a:cubicBezTo>
                      <a:pt x="0" y="433210"/>
                      <a:pt x="20931" y="584199"/>
                      <a:pt x="198731" y="711199"/>
                    </a:cubicBezTo>
                    <a:cubicBezTo>
                      <a:pt x="376531" y="838199"/>
                      <a:pt x="1087731" y="812799"/>
                      <a:pt x="1189331" y="1015999"/>
                    </a:cubicBezTo>
                    <a:cubicBezTo>
                      <a:pt x="1290931" y="1219199"/>
                      <a:pt x="757531" y="1739898"/>
                      <a:pt x="808331" y="1930398"/>
                    </a:cubicBezTo>
                    <a:cubicBezTo>
                      <a:pt x="859131" y="2120898"/>
                      <a:pt x="1311157" y="2294465"/>
                      <a:pt x="1494131" y="2158999"/>
                    </a:cubicBezTo>
                    <a:cubicBezTo>
                      <a:pt x="1677105" y="2023533"/>
                      <a:pt x="1775412" y="1131240"/>
                      <a:pt x="1906175" y="1117599"/>
                    </a:cubicBezTo>
                    <a:cubicBezTo>
                      <a:pt x="2036938" y="1103958"/>
                      <a:pt x="2116902" y="1889007"/>
                      <a:pt x="2278709" y="2077155"/>
                    </a:cubicBezTo>
                    <a:cubicBezTo>
                      <a:pt x="2440516" y="2265303"/>
                      <a:pt x="2745316" y="2295407"/>
                      <a:pt x="2877020" y="2246488"/>
                    </a:cubicBezTo>
                    <a:cubicBezTo>
                      <a:pt x="3008724" y="2197569"/>
                      <a:pt x="3147012" y="2103024"/>
                      <a:pt x="3068931" y="1783643"/>
                    </a:cubicBezTo>
                    <a:cubicBezTo>
                      <a:pt x="2990850" y="1464262"/>
                      <a:pt x="2620198" y="623240"/>
                      <a:pt x="2408531" y="330199"/>
                    </a:cubicBezTo>
                    <a:cubicBezTo>
                      <a:pt x="2196864" y="37158"/>
                      <a:pt x="2014831" y="50800"/>
                      <a:pt x="1798931" y="2540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3276600" y="2743200"/>
                <a:ext cx="685800" cy="685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cxnSp>
            <p:nvCxnSpPr>
              <p:cNvPr id="162" name="Straight Arrow Connector 161"/>
              <p:cNvCxnSpPr>
                <a:stCxn id="168" idx="6"/>
                <a:endCxn id="169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3" name="Straight Arrow Connector 162"/>
              <p:cNvCxnSpPr>
                <a:stCxn id="169" idx="6"/>
                <a:endCxn id="170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4" name="Straight Arrow Connector 163"/>
              <p:cNvCxnSpPr>
                <a:stCxn id="174" idx="7"/>
                <a:endCxn id="169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5" name="Straight Arrow Connector 164"/>
              <p:cNvCxnSpPr>
                <a:stCxn id="176" idx="1"/>
                <a:endCxn id="170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6" name="Straight Arrow Connector 165"/>
              <p:cNvCxnSpPr>
                <a:stCxn id="175" idx="7"/>
                <a:endCxn id="170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7" name="Straight Arrow Connector 166"/>
              <p:cNvCxnSpPr>
                <a:stCxn id="175" idx="1"/>
                <a:endCxn id="169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68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1" name="Oval 4"/>
              <p:cNvSpPr/>
              <p:nvPr/>
            </p:nvSpPr>
            <p:spPr bwMode="auto">
              <a:xfrm>
                <a:off x="4645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19506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3436778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4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177" name="Straight Arrow Connector 176"/>
              <p:cNvCxnSpPr>
                <a:stCxn id="171" idx="6"/>
                <a:endCxn id="172" idx="2"/>
              </p:cNvCxnSpPr>
              <p:nvPr/>
            </p:nvCxnSpPr>
            <p:spPr bwMode="auto">
              <a:xfrm>
                <a:off x="857063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8" name="Straight Arrow Connector 177"/>
              <p:cNvCxnSpPr>
                <a:stCxn id="172" idx="6"/>
                <a:endCxn id="173" idx="2"/>
              </p:cNvCxnSpPr>
              <p:nvPr/>
            </p:nvCxnSpPr>
            <p:spPr bwMode="auto">
              <a:xfrm>
                <a:off x="2343164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9" name="Straight Arrow Connector 178"/>
              <p:cNvCxnSpPr>
                <a:stCxn id="172" idx="1"/>
                <a:endCxn id="174" idx="5"/>
              </p:cNvCxnSpPr>
              <p:nvPr/>
            </p:nvCxnSpPr>
            <p:spPr bwMode="auto">
              <a:xfrm rot="16200000" flipV="1">
                <a:off x="1287736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0" name="Straight Arrow Connector 179"/>
              <p:cNvCxnSpPr>
                <a:stCxn id="173" idx="7"/>
                <a:endCxn id="176" idx="3"/>
              </p:cNvCxnSpPr>
              <p:nvPr/>
            </p:nvCxnSpPr>
            <p:spPr bwMode="auto">
              <a:xfrm rot="5400000" flipH="1" flipV="1">
                <a:off x="3516885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180"/>
              <p:cNvCxnSpPr>
                <a:stCxn id="173" idx="1"/>
                <a:endCxn id="175" idx="5"/>
              </p:cNvCxnSpPr>
              <p:nvPr/>
            </p:nvCxnSpPr>
            <p:spPr bwMode="auto">
              <a:xfrm rot="16200000" flipV="1">
                <a:off x="2773837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181"/>
              <p:cNvCxnSpPr>
                <a:stCxn id="172" idx="7"/>
                <a:endCxn id="175" idx="3"/>
              </p:cNvCxnSpPr>
              <p:nvPr/>
            </p:nvCxnSpPr>
            <p:spPr bwMode="auto">
              <a:xfrm rot="5400000" flipH="1" flipV="1">
                <a:off x="2030784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6" name="Group 182"/>
              <p:cNvGrpSpPr/>
              <p:nvPr/>
            </p:nvGrpSpPr>
            <p:grpSpPr>
              <a:xfrm>
                <a:off x="1988577" y="2971800"/>
                <a:ext cx="2542259" cy="1676400"/>
                <a:chOff x="2133600" y="2884114"/>
                <a:chExt cx="2542259" cy="1676400"/>
              </a:xfrm>
            </p:grpSpPr>
            <p:sp>
              <p:nvSpPr>
                <p:cNvPr id="185" name="Cube 184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6" name="Cube 185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8" name="Cube 187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8" name="Group 192"/>
              <p:cNvGrpSpPr/>
              <p:nvPr/>
            </p:nvGrpSpPr>
            <p:grpSpPr>
              <a:xfrm>
                <a:off x="2730803" y="2935878"/>
                <a:ext cx="1513567" cy="1071452"/>
                <a:chOff x="2875826" y="2848192"/>
                <a:chExt cx="1513567" cy="1071452"/>
              </a:xfrm>
            </p:grpSpPr>
            <p:sp>
              <p:nvSpPr>
                <p:cNvPr id="195" name="Cube 194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8" name="Cube 197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9" name="Cube 198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  <p:sp>
          <p:nvSpPr>
            <p:cNvPr id="254" name="TextBox 253"/>
            <p:cNvSpPr txBox="1"/>
            <p:nvPr/>
          </p:nvSpPr>
          <p:spPr>
            <a:xfrm>
              <a:off x="5029200" y="1219200"/>
              <a:ext cx="3048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Update Functions</a:t>
              </a:r>
            </a:p>
            <a:p>
              <a:pPr algn="ctr"/>
              <a:r>
                <a:rPr lang="en-US" sz="2800" i="1" dirty="0">
                  <a:solidFill>
                    <a:prstClr val="black"/>
                  </a:solidFill>
                </a:rPr>
                <a:t>User Computation</a:t>
              </a:r>
            </a:p>
          </p:txBody>
        </p:sp>
      </p:grpSp>
      <p:sp>
        <p:nvSpPr>
          <p:cNvPr id="6" name="Rectangle 5"/>
          <p:cNvSpPr/>
          <p:nvPr/>
        </p:nvSpPr>
        <p:spPr bwMode="auto">
          <a:xfrm>
            <a:off x="762000" y="1295400"/>
            <a:ext cx="3352800" cy="29718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876800" y="1219200"/>
            <a:ext cx="3352800" cy="29718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1066800" y="4419600"/>
            <a:ext cx="2590800" cy="22098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419600" y="4495800"/>
            <a:ext cx="4191000" cy="22098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89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9" grpId="0" animBg="1"/>
      <p:bldP spid="122" grpId="0" animBg="1"/>
      <p:bldP spid="1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>
            <a:stCxn id="102" idx="6"/>
            <a:endCxn id="103" idx="2"/>
          </p:cNvCxnSpPr>
          <p:nvPr/>
        </p:nvCxnSpPr>
        <p:spPr bwMode="auto">
          <a:xfrm>
            <a:off x="925886" y="2470757"/>
            <a:ext cx="1093615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03" idx="6"/>
            <a:endCxn id="104" idx="2"/>
          </p:cNvCxnSpPr>
          <p:nvPr/>
        </p:nvCxnSpPr>
        <p:spPr bwMode="auto">
          <a:xfrm>
            <a:off x="2411987" y="2470757"/>
            <a:ext cx="1093614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1" idx="7"/>
            <a:endCxn id="103" idx="3"/>
          </p:cNvCxnSpPr>
          <p:nvPr/>
        </p:nvCxnSpPr>
        <p:spPr bwMode="auto">
          <a:xfrm rot="5400000" flipH="1" flipV="1">
            <a:off x="1285286" y="2942757"/>
            <a:ext cx="1124928" cy="4584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1"/>
            <a:endCxn id="104" idx="5"/>
          </p:cNvCxnSpPr>
          <p:nvPr/>
        </p:nvCxnSpPr>
        <p:spPr bwMode="auto">
          <a:xfrm rot="16200000" flipV="1">
            <a:off x="3514437" y="2935694"/>
            <a:ext cx="1124928" cy="4725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2" idx="7"/>
            <a:endCxn id="104" idx="3"/>
          </p:cNvCxnSpPr>
          <p:nvPr/>
        </p:nvCxnSpPr>
        <p:spPr bwMode="auto">
          <a:xfrm rot="5400000" flipH="1" flipV="1">
            <a:off x="2771386" y="2942758"/>
            <a:ext cx="1124928" cy="45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2" idx="1"/>
            <a:endCxn id="103" idx="5"/>
          </p:cNvCxnSpPr>
          <p:nvPr/>
        </p:nvCxnSpPr>
        <p:spPr bwMode="auto">
          <a:xfrm rot="16200000" flipV="1">
            <a:off x="2028337" y="2935694"/>
            <a:ext cx="1124928" cy="4725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Oval 4"/>
          <p:cNvSpPr/>
          <p:nvPr/>
        </p:nvSpPr>
        <p:spPr bwMode="auto">
          <a:xfrm>
            <a:off x="533400" y="22745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019501" y="22745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3505601" y="22745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8" name="Oval 4"/>
          <p:cNvSpPr/>
          <p:nvPr/>
        </p:nvSpPr>
        <p:spPr bwMode="auto">
          <a:xfrm>
            <a:off x="533400" y="50939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2019501" y="50939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3505601" y="5093914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Graph</a:t>
            </a:r>
            <a:endParaRPr lang="en-US" dirty="0"/>
          </a:p>
        </p:txBody>
      </p:sp>
      <p:sp>
        <p:nvSpPr>
          <p:cNvPr id="31" name="Oval 4"/>
          <p:cNvSpPr/>
          <p:nvPr/>
        </p:nvSpPr>
        <p:spPr bwMode="auto">
          <a:xfrm>
            <a:off x="1283513" y="3676972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769614" y="3676972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255714" y="3676972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6" name="Straight Arrow Connector 15"/>
          <p:cNvCxnSpPr>
            <a:stCxn id="108" idx="6"/>
            <a:endCxn id="109" idx="2"/>
          </p:cNvCxnSpPr>
          <p:nvPr/>
        </p:nvCxnSpPr>
        <p:spPr bwMode="auto">
          <a:xfrm>
            <a:off x="925886" y="5290157"/>
            <a:ext cx="1093615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9" idx="6"/>
            <a:endCxn id="119" idx="2"/>
          </p:cNvCxnSpPr>
          <p:nvPr/>
        </p:nvCxnSpPr>
        <p:spPr bwMode="auto">
          <a:xfrm>
            <a:off x="2411987" y="5290157"/>
            <a:ext cx="1093614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9" idx="1"/>
            <a:endCxn id="31" idx="5"/>
          </p:cNvCxnSpPr>
          <p:nvPr/>
        </p:nvCxnSpPr>
        <p:spPr bwMode="auto">
          <a:xfrm rot="16200000" flipV="1">
            <a:off x="1278044" y="4352457"/>
            <a:ext cx="1139412" cy="4584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9" idx="7"/>
            <a:endCxn id="33" idx="3"/>
          </p:cNvCxnSpPr>
          <p:nvPr/>
        </p:nvCxnSpPr>
        <p:spPr bwMode="auto">
          <a:xfrm rot="5400000" flipH="1" flipV="1">
            <a:off x="3507194" y="4345395"/>
            <a:ext cx="1139412" cy="4725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9" idx="1"/>
            <a:endCxn id="32" idx="5"/>
          </p:cNvCxnSpPr>
          <p:nvPr/>
        </p:nvCxnSpPr>
        <p:spPr bwMode="auto">
          <a:xfrm rot="16200000" flipV="1">
            <a:off x="2764145" y="4352457"/>
            <a:ext cx="1139412" cy="45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9" idx="7"/>
            <a:endCxn id="32" idx="3"/>
          </p:cNvCxnSpPr>
          <p:nvPr/>
        </p:nvCxnSpPr>
        <p:spPr bwMode="auto">
          <a:xfrm rot="5400000" flipH="1" flipV="1">
            <a:off x="2021094" y="4345395"/>
            <a:ext cx="1139412" cy="4725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361" y="1066800"/>
            <a:ext cx="7941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 </a:t>
            </a:r>
            <a:r>
              <a:rPr lang="en-US" sz="2800" b="1" dirty="0">
                <a:solidFill>
                  <a:prstClr val="black"/>
                </a:solidFill>
              </a:rPr>
              <a:t>graph </a:t>
            </a:r>
            <a:r>
              <a:rPr lang="en-US" sz="2800" dirty="0">
                <a:solidFill>
                  <a:prstClr val="black"/>
                </a:solidFill>
              </a:rPr>
              <a:t>with arbitrary data (C++ Objects) associated with each vertex and edge.</a:t>
            </a:r>
          </a:p>
        </p:txBody>
      </p:sp>
      <p:sp>
        <p:nvSpPr>
          <p:cNvPr id="62" name="Cube 61"/>
          <p:cNvSpPr/>
          <p:nvPr/>
        </p:nvSpPr>
        <p:spPr bwMode="auto">
          <a:xfrm>
            <a:off x="581941" y="23507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3" name="Cube 62"/>
          <p:cNvSpPr/>
          <p:nvPr/>
        </p:nvSpPr>
        <p:spPr bwMode="auto">
          <a:xfrm>
            <a:off x="3581400" y="23507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4" name="Cube 63"/>
          <p:cNvSpPr/>
          <p:nvPr/>
        </p:nvSpPr>
        <p:spPr bwMode="auto">
          <a:xfrm>
            <a:off x="2768801" y="37223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5" name="Cube 64"/>
          <p:cNvSpPr/>
          <p:nvPr/>
        </p:nvSpPr>
        <p:spPr bwMode="auto">
          <a:xfrm>
            <a:off x="1295400" y="37223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4" name="Cube 93"/>
          <p:cNvSpPr/>
          <p:nvPr/>
        </p:nvSpPr>
        <p:spPr bwMode="auto">
          <a:xfrm>
            <a:off x="2057400" y="23507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7" name="Cube 96"/>
          <p:cNvSpPr/>
          <p:nvPr/>
        </p:nvSpPr>
        <p:spPr bwMode="auto">
          <a:xfrm>
            <a:off x="3553741" y="5160806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Cube 97"/>
          <p:cNvSpPr/>
          <p:nvPr/>
        </p:nvSpPr>
        <p:spPr bwMode="auto">
          <a:xfrm>
            <a:off x="2064717" y="5122706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9" name="Cube 98"/>
          <p:cNvSpPr/>
          <p:nvPr/>
        </p:nvSpPr>
        <p:spPr bwMode="auto">
          <a:xfrm>
            <a:off x="526023" y="51701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Cube 99"/>
          <p:cNvSpPr/>
          <p:nvPr/>
        </p:nvSpPr>
        <p:spPr bwMode="auto">
          <a:xfrm>
            <a:off x="4267200" y="372231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1" name="Cube 60"/>
          <p:cNvSpPr/>
          <p:nvPr/>
        </p:nvSpPr>
        <p:spPr bwMode="auto">
          <a:xfrm>
            <a:off x="1283513" y="2331058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2" name="Cube 71"/>
          <p:cNvSpPr/>
          <p:nvPr/>
        </p:nvSpPr>
        <p:spPr bwMode="auto">
          <a:xfrm>
            <a:off x="2799626" y="2314792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4" name="Cube 73"/>
          <p:cNvSpPr/>
          <p:nvPr/>
        </p:nvSpPr>
        <p:spPr bwMode="auto">
          <a:xfrm>
            <a:off x="1674486" y="308144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5" name="Cube 74"/>
          <p:cNvSpPr/>
          <p:nvPr/>
        </p:nvSpPr>
        <p:spPr bwMode="auto">
          <a:xfrm>
            <a:off x="2471782" y="308144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6" name="Cube 75"/>
          <p:cNvSpPr/>
          <p:nvPr/>
        </p:nvSpPr>
        <p:spPr bwMode="auto">
          <a:xfrm>
            <a:off x="3206501" y="308144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7" name="Cube 76"/>
          <p:cNvSpPr/>
          <p:nvPr/>
        </p:nvSpPr>
        <p:spPr bwMode="auto">
          <a:xfrm>
            <a:off x="3980734" y="3081444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8" name="Cube 77"/>
          <p:cNvSpPr/>
          <p:nvPr/>
        </p:nvSpPr>
        <p:spPr bwMode="auto">
          <a:xfrm>
            <a:off x="1661786" y="4410181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9" name="Cube 78"/>
          <p:cNvSpPr/>
          <p:nvPr/>
        </p:nvSpPr>
        <p:spPr bwMode="auto">
          <a:xfrm>
            <a:off x="2459082" y="4410181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0" name="Cube 79"/>
          <p:cNvSpPr/>
          <p:nvPr/>
        </p:nvSpPr>
        <p:spPr bwMode="auto">
          <a:xfrm>
            <a:off x="3193801" y="4410181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1" name="Cube 80"/>
          <p:cNvSpPr/>
          <p:nvPr/>
        </p:nvSpPr>
        <p:spPr bwMode="auto">
          <a:xfrm>
            <a:off x="3968034" y="4410181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6" name="Cube 85"/>
          <p:cNvSpPr/>
          <p:nvPr/>
        </p:nvSpPr>
        <p:spPr bwMode="auto">
          <a:xfrm>
            <a:off x="1283513" y="5157046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7" name="Cube 86"/>
          <p:cNvSpPr/>
          <p:nvPr/>
        </p:nvSpPr>
        <p:spPr bwMode="auto">
          <a:xfrm>
            <a:off x="2799626" y="5140780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3" name="Cube 82"/>
          <p:cNvSpPr/>
          <p:nvPr/>
        </p:nvSpPr>
        <p:spPr bwMode="auto">
          <a:xfrm>
            <a:off x="6781800" y="3372922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257800" y="3372922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Vertex Data: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User profile text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Current interests estimates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57800" y="47023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Edge Data: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Similarity weights </a:t>
            </a:r>
          </a:p>
        </p:txBody>
      </p:sp>
      <p:sp>
        <p:nvSpPr>
          <p:cNvPr id="89" name="Cube 88"/>
          <p:cNvSpPr/>
          <p:nvPr/>
        </p:nvSpPr>
        <p:spPr bwMode="auto">
          <a:xfrm>
            <a:off x="6705600" y="4696361"/>
            <a:ext cx="332459" cy="3048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257800" y="2382322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Graph: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Social Network</a:t>
            </a:r>
          </a:p>
        </p:txBody>
      </p:sp>
      <p:cxnSp>
        <p:nvCxnSpPr>
          <p:cNvPr id="149" name="Straight Arrow Connector 148"/>
          <p:cNvCxnSpPr>
            <a:stCxn id="53" idx="6"/>
            <a:endCxn id="55" idx="2"/>
          </p:cNvCxnSpPr>
          <p:nvPr/>
        </p:nvCxnSpPr>
        <p:spPr bwMode="auto">
          <a:xfrm>
            <a:off x="6477000" y="2534722"/>
            <a:ext cx="457200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 bwMode="auto">
          <a:xfrm>
            <a:off x="6172200" y="2382322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934200" y="2382322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94" grpId="0" animBg="1"/>
      <p:bldP spid="97" grpId="0" animBg="1"/>
      <p:bldP spid="98" grpId="0" animBg="1"/>
      <p:bldP spid="99" grpId="0" animBg="1"/>
      <p:bldP spid="100" grpId="0" animBg="1"/>
      <p:bldP spid="6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6" grpId="0" animBg="1"/>
      <p:bldP spid="87" grpId="0" animBg="1"/>
      <p:bldP spid="83" grpId="0" animBg="1"/>
      <p:bldP spid="84" grpId="0"/>
      <p:bldP spid="85" grpId="0"/>
      <p:bldP spid="8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data and structure is stored in memory</a:t>
            </a:r>
          </a:p>
          <a:p>
            <a:pPr lvl="1"/>
            <a:r>
              <a:rPr lang="en-US" dirty="0" smtClean="0"/>
              <a:t>Supports fast random lookup needed for dynamic computation</a:t>
            </a:r>
          </a:p>
          <a:p>
            <a:r>
              <a:rPr lang="en-US" b="1" dirty="0" err="1" smtClean="0"/>
              <a:t>Multicore</a:t>
            </a:r>
            <a:r>
              <a:rPr lang="en-US" b="1" dirty="0" smtClean="0"/>
              <a:t> Setting:</a:t>
            </a:r>
          </a:p>
          <a:p>
            <a:pPr lvl="1"/>
            <a:r>
              <a:rPr lang="en-US" i="1" dirty="0" smtClean="0"/>
              <a:t>Challenge:</a:t>
            </a:r>
            <a:r>
              <a:rPr lang="en-US" dirty="0" smtClean="0"/>
              <a:t> Fast lookup, low overhead</a:t>
            </a:r>
          </a:p>
          <a:p>
            <a:pPr lvl="1"/>
            <a:r>
              <a:rPr lang="en-US" i="1" dirty="0" smtClean="0"/>
              <a:t>Solution: </a:t>
            </a:r>
            <a:r>
              <a:rPr lang="en-US" dirty="0" smtClean="0"/>
              <a:t>dense data-structures</a:t>
            </a:r>
          </a:p>
          <a:p>
            <a:r>
              <a:rPr lang="en-US" b="1" dirty="0" smtClean="0"/>
              <a:t>Distributed Setting:</a:t>
            </a:r>
          </a:p>
          <a:p>
            <a:pPr lvl="1"/>
            <a:r>
              <a:rPr lang="en-US" i="1" dirty="0" smtClean="0"/>
              <a:t>Challenge:</a:t>
            </a:r>
            <a:r>
              <a:rPr lang="en-US" dirty="0" smtClean="0"/>
              <a:t> Graph partitioning</a:t>
            </a:r>
          </a:p>
          <a:p>
            <a:pPr lvl="1"/>
            <a:r>
              <a:rPr lang="en-US" i="1" dirty="0" smtClean="0"/>
              <a:t>Solutions:</a:t>
            </a:r>
            <a:r>
              <a:rPr lang="en-US" dirty="0" smtClean="0"/>
              <a:t> </a:t>
            </a:r>
            <a:r>
              <a:rPr lang="en-US" dirty="0" err="1" smtClean="0"/>
              <a:t>ParMETIS</a:t>
            </a:r>
            <a:r>
              <a:rPr lang="en-US" dirty="0" smtClean="0"/>
              <a:t> and Random placement</a:t>
            </a:r>
          </a:p>
        </p:txBody>
      </p:sp>
    </p:spTree>
    <p:extLst>
      <p:ext uri="{BB962C8B-B14F-4D97-AF65-F5344CB8AC3E}">
        <p14:creationId xmlns:p14="http://schemas.microsoft.com/office/powerpoint/2010/main" xmlns="" val="43580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851025"/>
          </a:xfrm>
        </p:spPr>
        <p:txBody>
          <a:bodyPr>
            <a:noAutofit/>
          </a:bodyPr>
          <a:lstStyle/>
          <a:p>
            <a:r>
              <a:rPr lang="en-US" i="1" dirty="0" smtClean="0"/>
              <a:t>“Invariably, </a:t>
            </a:r>
            <a:r>
              <a:rPr lang="en-US" b="1" i="1" dirty="0" smtClean="0"/>
              <a:t>simple models </a:t>
            </a:r>
            <a:r>
              <a:rPr lang="en-US" i="1" dirty="0" smtClean="0"/>
              <a:t>and </a:t>
            </a:r>
            <a:r>
              <a:rPr lang="en-US" b="1" i="1" dirty="0" smtClean="0"/>
              <a:t>a lot of data</a:t>
            </a:r>
            <a:r>
              <a:rPr lang="en-US" i="1" dirty="0" smtClean="0"/>
              <a:t> trump more elaborate models based on less data.”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Alon</a:t>
            </a:r>
            <a:r>
              <a:rPr lang="en-US" dirty="0" smtClean="0"/>
              <a:t> Halevy, Peter </a:t>
            </a:r>
            <a:r>
              <a:rPr lang="en-US" dirty="0" err="1" smtClean="0"/>
              <a:t>Norvig</a:t>
            </a:r>
            <a:r>
              <a:rPr lang="en-US" dirty="0" smtClean="0"/>
              <a:t>, and Fernando Pereira, Google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65048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http://static.googleusercontent.com/external_content/untrusted_dlcp/research.google.com/en//pubs/archive/35179.pdf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graphs have poor edge separators</a:t>
            </a:r>
          </a:p>
          <a:p>
            <a:pPr lvl="1"/>
            <a:r>
              <a:rPr lang="en-US" dirty="0" smtClean="0"/>
              <a:t>Classic graph partitioning tools (e.g., </a:t>
            </a:r>
            <a:r>
              <a:rPr lang="en-US" dirty="0" err="1" smtClean="0"/>
              <a:t>ParMetis</a:t>
            </a:r>
            <a:r>
              <a:rPr lang="en-US" dirty="0" smtClean="0"/>
              <a:t>, </a:t>
            </a:r>
            <a:r>
              <a:rPr lang="en-US" dirty="0" err="1" smtClean="0"/>
              <a:t>Zoltan</a:t>
            </a:r>
            <a:r>
              <a:rPr lang="en-US" dirty="0" smtClean="0"/>
              <a:t> …) fail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Natural graphs have good vertex separators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Perspective on Partitioning</a:t>
            </a:r>
            <a:endParaRPr lang="en-US" dirty="0"/>
          </a:p>
        </p:txBody>
      </p:sp>
      <p:grpSp>
        <p:nvGrpSpPr>
          <p:cNvPr id="4" name="Group 120"/>
          <p:cNvGrpSpPr/>
          <p:nvPr/>
        </p:nvGrpSpPr>
        <p:grpSpPr>
          <a:xfrm>
            <a:off x="1260812" y="1981200"/>
            <a:ext cx="7400413" cy="1905000"/>
            <a:chOff x="1260812" y="1981200"/>
            <a:chExt cx="7400413" cy="1905000"/>
          </a:xfrm>
        </p:grpSpPr>
        <p:sp>
          <p:nvSpPr>
            <p:cNvPr id="123" name="Rounded Rectangle 122"/>
            <p:cNvSpPr/>
            <p:nvPr/>
          </p:nvSpPr>
          <p:spPr bwMode="auto">
            <a:xfrm>
              <a:off x="3886200" y="1981200"/>
              <a:ext cx="12192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CPU 1</a:t>
              </a:r>
            </a:p>
          </p:txBody>
        </p:sp>
        <p:sp>
          <p:nvSpPr>
            <p:cNvPr id="124" name="Rounded Rectangle 123"/>
            <p:cNvSpPr/>
            <p:nvPr/>
          </p:nvSpPr>
          <p:spPr bwMode="auto">
            <a:xfrm>
              <a:off x="5410200" y="1981200"/>
              <a:ext cx="12192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CPU 2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1260812" y="2191606"/>
              <a:ext cx="1482388" cy="1389794"/>
              <a:chOff x="3285118" y="1219200"/>
              <a:chExt cx="2573765" cy="2413000"/>
            </a:xfrm>
          </p:grpSpPr>
          <p:cxnSp>
            <p:nvCxnSpPr>
              <p:cNvPr id="9" name="Straight Connector 8"/>
              <p:cNvCxnSpPr>
                <a:stCxn id="34" idx="5"/>
              </p:cNvCxnSpPr>
              <p:nvPr/>
            </p:nvCxnSpPr>
            <p:spPr>
              <a:xfrm>
                <a:off x="3698926" y="1999883"/>
                <a:ext cx="873075" cy="4258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32" idx="3"/>
              </p:cNvCxnSpPr>
              <p:nvPr/>
            </p:nvCxnSpPr>
            <p:spPr>
              <a:xfrm flipV="1">
                <a:off x="4572001" y="1999883"/>
                <a:ext cx="903101" cy="425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endCxn id="33" idx="1"/>
              </p:cNvCxnSpPr>
              <p:nvPr/>
            </p:nvCxnSpPr>
            <p:spPr>
              <a:xfrm>
                <a:off x="4572001" y="2425700"/>
                <a:ext cx="873075" cy="39422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712046" y="2425700"/>
                <a:ext cx="859954" cy="3811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25" idx="5"/>
                <a:endCxn id="21" idx="1"/>
              </p:cNvCxnSpPr>
              <p:nvPr/>
            </p:nvCxnSpPr>
            <p:spPr>
              <a:xfrm>
                <a:off x="4065801" y="1602981"/>
                <a:ext cx="388479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21" idx="7"/>
                <a:endCxn id="29" idx="3"/>
              </p:cNvCxnSpPr>
              <p:nvPr/>
            </p:nvCxnSpPr>
            <p:spPr>
              <a:xfrm flipV="1">
                <a:off x="4662614" y="1602981"/>
                <a:ext cx="415586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2" idx="4"/>
                <a:endCxn id="21" idx="0"/>
              </p:cNvCxnSpPr>
              <p:nvPr/>
            </p:nvCxnSpPr>
            <p:spPr>
              <a:xfrm>
                <a:off x="4558447" y="1513827"/>
                <a:ext cx="0" cy="7627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1" idx="6"/>
                <a:endCxn id="28" idx="2"/>
              </p:cNvCxnSpPr>
              <p:nvPr/>
            </p:nvCxnSpPr>
            <p:spPr>
              <a:xfrm>
                <a:off x="4705761" y="2423844"/>
                <a:ext cx="8584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24" idx="6"/>
                <a:endCxn id="21" idx="2"/>
              </p:cNvCxnSpPr>
              <p:nvPr/>
            </p:nvCxnSpPr>
            <p:spPr>
              <a:xfrm>
                <a:off x="3579746" y="2423844"/>
                <a:ext cx="83138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21" idx="4"/>
                <a:endCxn id="23" idx="0"/>
              </p:cNvCxnSpPr>
              <p:nvPr/>
            </p:nvCxnSpPr>
            <p:spPr>
              <a:xfrm>
                <a:off x="4558447" y="2571158"/>
                <a:ext cx="0" cy="76641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21" idx="3"/>
                <a:endCxn id="26" idx="7"/>
              </p:cNvCxnSpPr>
              <p:nvPr/>
            </p:nvCxnSpPr>
            <p:spPr>
              <a:xfrm flipH="1">
                <a:off x="4065801" y="2528011"/>
                <a:ext cx="388479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1" idx="5"/>
                <a:endCxn id="27" idx="1"/>
              </p:cNvCxnSpPr>
              <p:nvPr/>
            </p:nvCxnSpPr>
            <p:spPr>
              <a:xfrm>
                <a:off x="4662614" y="2528011"/>
                <a:ext cx="415586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4411133" y="2276531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Y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11133" y="12192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411133" y="33375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85118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814321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814321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035053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564255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035053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43195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01928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44744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447445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96" name="Straight Connector 95"/>
            <p:cNvCxnSpPr>
              <a:stCxn id="119" idx="5"/>
              <a:endCxn id="108" idx="2"/>
            </p:cNvCxnSpPr>
            <p:nvPr/>
          </p:nvCxnSpPr>
          <p:spPr>
            <a:xfrm>
              <a:off x="4353137" y="2507043"/>
              <a:ext cx="1285663" cy="1679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17" idx="3"/>
            </p:cNvCxnSpPr>
            <p:nvPr/>
          </p:nvCxnSpPr>
          <p:spPr>
            <a:xfrm flipV="1">
              <a:off x="5731453" y="2430843"/>
              <a:ext cx="520151" cy="2452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18" idx="1"/>
            </p:cNvCxnSpPr>
            <p:nvPr/>
          </p:nvCxnSpPr>
          <p:spPr>
            <a:xfrm>
              <a:off x="5731453" y="2676097"/>
              <a:ext cx="502857" cy="227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08" idx="2"/>
              <a:endCxn id="120" idx="6"/>
            </p:cNvCxnSpPr>
            <p:nvPr/>
          </p:nvCxnSpPr>
          <p:spPr>
            <a:xfrm flipH="1">
              <a:off x="4377988" y="2675028"/>
              <a:ext cx="1260812" cy="3643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2" idx="5"/>
              <a:endCxn id="108" idx="2"/>
            </p:cNvCxnSpPr>
            <p:nvPr/>
          </p:nvCxnSpPr>
          <p:spPr>
            <a:xfrm>
              <a:off x="4564443" y="2278443"/>
              <a:ext cx="1074357" cy="3965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08" idx="7"/>
              <a:endCxn id="116" idx="3"/>
            </p:cNvCxnSpPr>
            <p:nvPr/>
          </p:nvCxnSpPr>
          <p:spPr>
            <a:xfrm flipV="1">
              <a:off x="5783643" y="2202243"/>
              <a:ext cx="239361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9" idx="5"/>
              <a:endCxn id="108" idx="2"/>
            </p:cNvCxnSpPr>
            <p:nvPr/>
          </p:nvCxnSpPr>
          <p:spPr>
            <a:xfrm>
              <a:off x="4908184" y="2202243"/>
              <a:ext cx="730616" cy="4727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8" idx="6"/>
              <a:endCxn id="115" idx="2"/>
            </p:cNvCxnSpPr>
            <p:nvPr/>
          </p:nvCxnSpPr>
          <p:spPr>
            <a:xfrm>
              <a:off x="5808494" y="2675028"/>
              <a:ext cx="4944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1" idx="6"/>
              <a:endCxn id="108" idx="2"/>
            </p:cNvCxnSpPr>
            <p:nvPr/>
          </p:nvCxnSpPr>
          <p:spPr>
            <a:xfrm flipV="1">
              <a:off x="4284494" y="2675028"/>
              <a:ext cx="1354306" cy="76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08" idx="4"/>
              <a:endCxn id="110" idx="0"/>
            </p:cNvCxnSpPr>
            <p:nvPr/>
          </p:nvCxnSpPr>
          <p:spPr>
            <a:xfrm>
              <a:off x="5723647" y="2759875"/>
              <a:ext cx="0" cy="3643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08" idx="2"/>
              <a:endCxn id="113" idx="7"/>
            </p:cNvCxnSpPr>
            <p:nvPr/>
          </p:nvCxnSpPr>
          <p:spPr>
            <a:xfrm flipH="1">
              <a:off x="4564443" y="2675028"/>
              <a:ext cx="1074357" cy="5329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8" idx="5"/>
              <a:endCxn id="114" idx="1"/>
            </p:cNvCxnSpPr>
            <p:nvPr/>
          </p:nvCxnSpPr>
          <p:spPr>
            <a:xfrm>
              <a:off x="5783643" y="2735024"/>
              <a:ext cx="239361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5638800" y="25901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4763341" y="205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5638800" y="3124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4114800" y="26663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419600" y="21336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419600" y="31831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998153" y="31069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6302953" y="25901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998153" y="205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226753" y="22860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209459" y="28783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4208294" y="2362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4208294" y="29545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Right Arrow 132"/>
            <p:cNvSpPr/>
            <p:nvPr/>
          </p:nvSpPr>
          <p:spPr bwMode="auto">
            <a:xfrm>
              <a:off x="3124200" y="2725006"/>
              <a:ext cx="457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781800" y="2438400"/>
              <a:ext cx="1879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Must synchronize </a:t>
              </a:r>
            </a:p>
            <a:p>
              <a:r>
                <a:rPr lang="en-US" b="1" dirty="0">
                  <a:solidFill>
                    <a:prstClr val="black"/>
                  </a:solidFill>
                </a:rPr>
                <a:t>many</a:t>
              </a:r>
              <a:r>
                <a:rPr lang="en-US" dirty="0">
                  <a:solidFill>
                    <a:prstClr val="black"/>
                  </a:solidFill>
                </a:rPr>
                <a:t> edges</a:t>
              </a:r>
            </a:p>
          </p:txBody>
        </p:sp>
      </p:grpSp>
      <p:grpSp>
        <p:nvGrpSpPr>
          <p:cNvPr id="6" name="Group 121"/>
          <p:cNvGrpSpPr/>
          <p:nvPr/>
        </p:nvGrpSpPr>
        <p:grpSpPr>
          <a:xfrm>
            <a:off x="1184612" y="4648200"/>
            <a:ext cx="7552813" cy="1905000"/>
            <a:chOff x="1184612" y="4648200"/>
            <a:chExt cx="7552813" cy="1905000"/>
          </a:xfrm>
        </p:grpSpPr>
        <p:sp>
          <p:nvSpPr>
            <p:cNvPr id="205" name="Rounded Rectangle 204"/>
            <p:cNvSpPr/>
            <p:nvPr/>
          </p:nvSpPr>
          <p:spPr bwMode="auto">
            <a:xfrm>
              <a:off x="3886200" y="4648200"/>
              <a:ext cx="12192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CPU 1</a:t>
              </a:r>
            </a:p>
          </p:txBody>
        </p:sp>
        <p:sp>
          <p:nvSpPr>
            <p:cNvPr id="206" name="Rounded Rectangle 205"/>
            <p:cNvSpPr/>
            <p:nvPr/>
          </p:nvSpPr>
          <p:spPr bwMode="auto">
            <a:xfrm>
              <a:off x="5410200" y="4648200"/>
              <a:ext cx="12192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CPU 2</a:t>
              </a:r>
            </a:p>
          </p:txBody>
        </p:sp>
        <p:grpSp>
          <p:nvGrpSpPr>
            <p:cNvPr id="7" name="Group 53"/>
            <p:cNvGrpSpPr/>
            <p:nvPr/>
          </p:nvGrpSpPr>
          <p:grpSpPr>
            <a:xfrm>
              <a:off x="1184612" y="4724400"/>
              <a:ext cx="1482388" cy="1389794"/>
              <a:chOff x="3285118" y="1219200"/>
              <a:chExt cx="2573765" cy="2413000"/>
            </a:xfrm>
          </p:grpSpPr>
          <p:cxnSp>
            <p:nvCxnSpPr>
              <p:cNvPr id="135" name="Straight Connector 134"/>
              <p:cNvCxnSpPr>
                <a:stCxn id="158" idx="5"/>
              </p:cNvCxnSpPr>
              <p:nvPr/>
            </p:nvCxnSpPr>
            <p:spPr>
              <a:xfrm>
                <a:off x="3698926" y="1999883"/>
                <a:ext cx="873075" cy="4258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endCxn id="156" idx="3"/>
              </p:cNvCxnSpPr>
              <p:nvPr/>
            </p:nvCxnSpPr>
            <p:spPr>
              <a:xfrm flipV="1">
                <a:off x="4572001" y="1999883"/>
                <a:ext cx="903101" cy="425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7" idx="1"/>
              </p:cNvCxnSpPr>
              <p:nvPr/>
            </p:nvCxnSpPr>
            <p:spPr>
              <a:xfrm>
                <a:off x="4572001" y="2425700"/>
                <a:ext cx="873075" cy="39422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3712046" y="2425700"/>
                <a:ext cx="859954" cy="3811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1" idx="5"/>
                <a:endCxn id="147" idx="1"/>
              </p:cNvCxnSpPr>
              <p:nvPr/>
            </p:nvCxnSpPr>
            <p:spPr>
              <a:xfrm>
                <a:off x="4065801" y="1602981"/>
                <a:ext cx="388479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47" idx="7"/>
                <a:endCxn id="155" idx="3"/>
              </p:cNvCxnSpPr>
              <p:nvPr/>
            </p:nvCxnSpPr>
            <p:spPr>
              <a:xfrm flipV="1">
                <a:off x="4662614" y="1602981"/>
                <a:ext cx="415586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48" idx="4"/>
                <a:endCxn id="147" idx="0"/>
              </p:cNvCxnSpPr>
              <p:nvPr/>
            </p:nvCxnSpPr>
            <p:spPr>
              <a:xfrm>
                <a:off x="4558447" y="1513827"/>
                <a:ext cx="0" cy="7627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47" idx="6"/>
                <a:endCxn id="154" idx="2"/>
              </p:cNvCxnSpPr>
              <p:nvPr/>
            </p:nvCxnSpPr>
            <p:spPr>
              <a:xfrm>
                <a:off x="4705761" y="2423844"/>
                <a:ext cx="8584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50" idx="6"/>
                <a:endCxn id="147" idx="2"/>
              </p:cNvCxnSpPr>
              <p:nvPr/>
            </p:nvCxnSpPr>
            <p:spPr>
              <a:xfrm>
                <a:off x="3579746" y="2423844"/>
                <a:ext cx="83138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47" idx="4"/>
                <a:endCxn id="149" idx="0"/>
              </p:cNvCxnSpPr>
              <p:nvPr/>
            </p:nvCxnSpPr>
            <p:spPr>
              <a:xfrm>
                <a:off x="4558447" y="2571158"/>
                <a:ext cx="0" cy="76641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7" idx="3"/>
                <a:endCxn id="152" idx="7"/>
              </p:cNvCxnSpPr>
              <p:nvPr/>
            </p:nvCxnSpPr>
            <p:spPr>
              <a:xfrm flipH="1">
                <a:off x="4065801" y="2528011"/>
                <a:ext cx="388479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47" idx="5"/>
                <a:endCxn id="153" idx="1"/>
              </p:cNvCxnSpPr>
              <p:nvPr/>
            </p:nvCxnSpPr>
            <p:spPr>
              <a:xfrm>
                <a:off x="4662614" y="2528011"/>
                <a:ext cx="415586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4411133" y="2276531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Y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4411133" y="12192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411133" y="33375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285118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814321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814321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035053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564255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035053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43195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01928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44744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447445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0" name="Right Arrow 159"/>
            <p:cNvSpPr/>
            <p:nvPr/>
          </p:nvSpPr>
          <p:spPr bwMode="auto">
            <a:xfrm>
              <a:off x="3048000" y="5257800"/>
              <a:ext cx="457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162" name="Straight Connector 161"/>
            <p:cNvCxnSpPr>
              <a:stCxn id="185" idx="5"/>
            </p:cNvCxnSpPr>
            <p:nvPr/>
          </p:nvCxnSpPr>
          <p:spPr>
            <a:xfrm>
              <a:off x="4200737" y="5174043"/>
              <a:ext cx="502857" cy="2452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4208294" y="5419297"/>
              <a:ext cx="495300" cy="2195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78" idx="5"/>
            </p:cNvCxnSpPr>
            <p:nvPr/>
          </p:nvCxnSpPr>
          <p:spPr>
            <a:xfrm>
              <a:off x="4412043" y="4945443"/>
              <a:ext cx="223749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75" idx="4"/>
            </p:cNvCxnSpPr>
            <p:nvPr/>
          </p:nvCxnSpPr>
          <p:spPr>
            <a:xfrm>
              <a:off x="4695788" y="4894094"/>
              <a:ext cx="0" cy="4392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6"/>
            </p:cNvCxnSpPr>
            <p:nvPr/>
          </p:nvCxnSpPr>
          <p:spPr>
            <a:xfrm>
              <a:off x="4132094" y="5418228"/>
              <a:ext cx="4788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endCxn id="179" idx="7"/>
            </p:cNvCxnSpPr>
            <p:nvPr/>
          </p:nvCxnSpPr>
          <p:spPr>
            <a:xfrm flipH="1">
              <a:off x="4412043" y="5478224"/>
              <a:ext cx="223749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4610941" y="4724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3962400" y="53333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4267200" y="48006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4267200" y="58501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4055894" y="5029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4055894" y="56215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7" name="Straight Connector 186"/>
            <p:cNvCxnSpPr>
              <a:endCxn id="198" idx="3"/>
            </p:cNvCxnSpPr>
            <p:nvPr/>
          </p:nvCxnSpPr>
          <p:spPr>
            <a:xfrm flipV="1">
              <a:off x="5731453" y="5155849"/>
              <a:ext cx="520151" cy="2452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9" idx="1"/>
            </p:cNvCxnSpPr>
            <p:nvPr/>
          </p:nvCxnSpPr>
          <p:spPr>
            <a:xfrm>
              <a:off x="5731453" y="5401103"/>
              <a:ext cx="502857" cy="227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97" idx="3"/>
            </p:cNvCxnSpPr>
            <p:nvPr/>
          </p:nvCxnSpPr>
          <p:spPr>
            <a:xfrm flipV="1">
              <a:off x="5783643" y="4927249"/>
              <a:ext cx="239361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96" idx="2"/>
            </p:cNvCxnSpPr>
            <p:nvPr/>
          </p:nvCxnSpPr>
          <p:spPr>
            <a:xfrm>
              <a:off x="5808494" y="5400034"/>
              <a:ext cx="4944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94" idx="0"/>
            </p:cNvCxnSpPr>
            <p:nvPr/>
          </p:nvCxnSpPr>
          <p:spPr>
            <a:xfrm>
              <a:off x="5723647" y="5425975"/>
              <a:ext cx="0" cy="4414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endCxn id="195" idx="1"/>
            </p:cNvCxnSpPr>
            <p:nvPr/>
          </p:nvCxnSpPr>
          <p:spPr>
            <a:xfrm>
              <a:off x="5783643" y="5460030"/>
              <a:ext cx="239361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Oval 193"/>
            <p:cNvSpPr/>
            <p:nvPr/>
          </p:nvSpPr>
          <p:spPr>
            <a:xfrm>
              <a:off x="5638800" y="586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5998153" y="5831912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6302953" y="5315187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5998153" y="47824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6226753" y="50110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6209459" y="5603312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4572001" y="5257800"/>
              <a:ext cx="1295400" cy="3054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Y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858000" y="5181600"/>
              <a:ext cx="1879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Must synchronize </a:t>
              </a:r>
              <a:br>
                <a:rPr lang="en-US" dirty="0">
                  <a:solidFill>
                    <a:prstClr val="black"/>
                  </a:solidFill>
                </a:rPr>
              </a:br>
              <a:r>
                <a:rPr lang="en-US" dirty="0">
                  <a:solidFill>
                    <a:prstClr val="black"/>
                  </a:solidFill>
                </a:rPr>
                <a:t>a </a:t>
              </a:r>
              <a:r>
                <a:rPr lang="en-US" b="1" dirty="0">
                  <a:solidFill>
                    <a:prstClr val="black"/>
                  </a:solidFill>
                </a:rPr>
                <a:t>single</a:t>
              </a:r>
              <a:r>
                <a:rPr lang="en-US" dirty="0">
                  <a:solidFill>
                    <a:prstClr val="black"/>
                  </a:solidFill>
                </a:rPr>
                <a:t> vertex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419600" y="4572000"/>
            <a:ext cx="44196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4191000" y="2438400"/>
            <a:ext cx="4683021" cy="3323987"/>
            <a:chOff x="4232379" y="2590800"/>
            <a:chExt cx="4683021" cy="3323987"/>
          </a:xfrm>
        </p:grpSpPr>
        <p:sp>
          <p:nvSpPr>
            <p:cNvPr id="49" name="TextBox 48"/>
            <p:cNvSpPr txBox="1"/>
            <p:nvPr/>
          </p:nvSpPr>
          <p:spPr>
            <a:xfrm>
              <a:off x="4232379" y="2590800"/>
              <a:ext cx="4683021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prstClr val="black"/>
                  </a:solidFill>
                  <a:latin typeface="Consolas"/>
                  <a:cs typeface="Consolas"/>
                </a:rPr>
                <a:t>pagerank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nsolas"/>
                  <a:cs typeface="Consolas"/>
                </a:rPr>
                <a:t>i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, scope){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  </a:t>
              </a:r>
              <a:r>
                <a:rPr lang="en-US" dirty="0">
                  <a:solidFill>
                    <a:srgbClr val="008000"/>
                  </a:solidFill>
                  <a:latin typeface="Consolas"/>
                  <a:cs typeface="Consolas"/>
                </a:rPr>
                <a:t>// Get Neighborhood data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  (</a:t>
              </a:r>
              <a:r>
                <a:rPr lang="en-US" i="1" dirty="0">
                  <a:solidFill>
                    <a:prstClr val="black"/>
                  </a:solidFill>
                  <a:latin typeface="Consolas"/>
                  <a:cs typeface="Consolas"/>
                </a:rPr>
                <a:t>R[</a:t>
              </a:r>
              <a:r>
                <a:rPr lang="en-US" i="1" dirty="0" err="1">
                  <a:solidFill>
                    <a:prstClr val="black"/>
                  </a:solidFill>
                  <a:latin typeface="Consolas"/>
                  <a:cs typeface="Consolas"/>
                </a:rPr>
                <a:t>i</a:t>
              </a:r>
              <a:r>
                <a:rPr lang="en-US" i="1" dirty="0">
                  <a:solidFill>
                    <a:prstClr val="black"/>
                  </a:solidFill>
                  <a:latin typeface="Consolas"/>
                  <a:cs typeface="Consolas"/>
                </a:rPr>
                <a:t>]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, </a:t>
              </a:r>
              <a:r>
                <a:rPr lang="en-US" i="1" dirty="0" err="1">
                  <a:solidFill>
                    <a:prstClr val="black"/>
                  </a:solidFill>
                  <a:latin typeface="Consolas"/>
                  <a:cs typeface="Consolas"/>
                </a:rPr>
                <a:t>W</a:t>
              </a:r>
              <a:r>
                <a:rPr lang="en-US" i="1" baseline="-25000" dirty="0" err="1">
                  <a:solidFill>
                    <a:prstClr val="black"/>
                  </a:solidFill>
                  <a:latin typeface="Consolas"/>
                  <a:cs typeface="Consolas"/>
                </a:rPr>
                <a:t>ij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, </a:t>
              </a:r>
              <a:r>
                <a:rPr lang="en-US" i="1" dirty="0">
                  <a:solidFill>
                    <a:prstClr val="black"/>
                  </a:solidFill>
                  <a:latin typeface="Consolas"/>
                  <a:cs typeface="Consolas"/>
                </a:rPr>
                <a:t>R[j]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) 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  <a:sym typeface="Wingdings"/>
                </a:rPr>
                <a:t>scope;</a:t>
              </a:r>
            </a:p>
            <a:p>
              <a:endParaRPr lang="en-US" baseline="-25000" dirty="0">
                <a:solidFill>
                  <a:prstClr val="black"/>
                </a:solidFill>
                <a:latin typeface="Consolas"/>
                <a:cs typeface="Consolas"/>
              </a:endParaRPr>
            </a:p>
            <a:p>
              <a:r>
                <a:rPr lang="en-US" baseline="-25000" dirty="0">
                  <a:solidFill>
                    <a:prstClr val="black"/>
                  </a:solidFill>
                  <a:latin typeface="Consolas"/>
                  <a:cs typeface="Consolas"/>
                </a:rPr>
                <a:t>  </a:t>
              </a:r>
              <a:r>
                <a:rPr lang="en-US" baseline="-25000" dirty="0">
                  <a:solidFill>
                    <a:srgbClr val="008000"/>
                  </a:solidFill>
                  <a:latin typeface="Consolas"/>
                  <a:cs typeface="Consolas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Consolas"/>
                  <a:cs typeface="Consolas"/>
                </a:rPr>
                <a:t>// Update the vertex data</a:t>
              </a:r>
              <a:endParaRPr lang="en-US" baseline="-25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endParaRPr lang="en-US" dirty="0">
                <a:solidFill>
                  <a:prstClr val="black"/>
                </a:solidFill>
                <a:latin typeface="Consolas"/>
                <a:cs typeface="Consolas"/>
              </a:endParaRPr>
            </a:p>
            <a:p>
              <a:endParaRPr lang="en-US" dirty="0">
                <a:solidFill>
                  <a:prstClr val="black"/>
                </a:solidFill>
                <a:latin typeface="Consolas"/>
                <a:cs typeface="Consolas"/>
              </a:endParaRPr>
            </a:p>
            <a:p>
              <a:endParaRPr lang="en-US" dirty="0">
                <a:solidFill>
                  <a:prstClr val="black"/>
                </a:solidFill>
                <a:latin typeface="Consolas"/>
                <a:cs typeface="Consolas"/>
              </a:endParaRP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  </a:t>
              </a:r>
              <a:r>
                <a:rPr lang="en-US" dirty="0">
                  <a:solidFill>
                    <a:srgbClr val="008000"/>
                  </a:solidFill>
                  <a:latin typeface="Consolas"/>
                  <a:cs typeface="Consolas"/>
                </a:rPr>
                <a:t>// Reschedule Neighbors if needed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  if R[</a:t>
              </a:r>
              <a:r>
                <a:rPr lang="en-US" dirty="0" err="1">
                  <a:solidFill>
                    <a:prstClr val="black"/>
                  </a:solidFill>
                  <a:latin typeface="Consolas"/>
                  <a:cs typeface="Consolas"/>
                </a:rPr>
                <a:t>i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] changes then 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nsolas"/>
                  <a:cs typeface="Consolas"/>
                </a:rPr>
                <a:t>reschedule_neighbors_of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nsolas"/>
                  <a:cs typeface="Consolas"/>
                </a:rPr>
                <a:t>i</a:t>
              </a:r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); 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onsolas"/>
                  <a:cs typeface="Consolas"/>
                </a:rPr>
                <a:t>}</a:t>
              </a:r>
            </a:p>
          </p:txBody>
        </p: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43398941"/>
                </p:ext>
              </p:extLst>
            </p:nvPr>
          </p:nvGraphicFramePr>
          <p:xfrm>
            <a:off x="4578454" y="3990975"/>
            <a:ext cx="4068763" cy="744538"/>
          </p:xfrm>
          <a:graphic>
            <a:graphicData uri="http://schemas.openxmlformats.org/presentationml/2006/ole">
              <p:oleObj spid="_x0000_s19485" name="Equation" r:id="rId4" imgW="1980924" imgH="355508" progId="Equation.3">
                <p:embed/>
              </p:oleObj>
            </a:graphicData>
          </a:graphic>
        </p:graphicFrame>
      </p:grpSp>
      <p:sp>
        <p:nvSpPr>
          <p:cNvPr id="9" name="Rectangle 8"/>
          <p:cNvSpPr/>
          <p:nvPr/>
        </p:nvSpPr>
        <p:spPr bwMode="auto">
          <a:xfrm>
            <a:off x="4191000" y="2438400"/>
            <a:ext cx="48006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97405" y="2284590"/>
            <a:ext cx="3489040" cy="2544877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121" name="Straight Arrow Connector 120"/>
          <p:cNvCxnSpPr>
            <a:endCxn id="88" idx="11"/>
          </p:cNvCxnSpPr>
          <p:nvPr/>
        </p:nvCxnSpPr>
        <p:spPr bwMode="auto">
          <a:xfrm flipH="1">
            <a:off x="3367703" y="1752600"/>
            <a:ext cx="2804497" cy="89807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" name="Group 127"/>
          <p:cNvGrpSpPr/>
          <p:nvPr/>
        </p:nvGrpSpPr>
        <p:grpSpPr>
          <a:xfrm>
            <a:off x="2209800" y="1828800"/>
            <a:ext cx="988940" cy="1328766"/>
            <a:chOff x="3128755" y="1677810"/>
            <a:chExt cx="988940" cy="1328766"/>
          </a:xfrm>
        </p:grpSpPr>
        <p:sp>
          <p:nvSpPr>
            <p:cNvPr id="89" name="Oval 88"/>
            <p:cNvSpPr/>
            <p:nvPr/>
          </p:nvSpPr>
          <p:spPr bwMode="auto">
            <a:xfrm>
              <a:off x="3357360" y="2246242"/>
              <a:ext cx="760335" cy="76033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123" name="Straight Arrow Connector 122"/>
            <p:cNvCxnSpPr>
              <a:endCxn id="89" idx="1"/>
            </p:cNvCxnSpPr>
            <p:nvPr/>
          </p:nvCxnSpPr>
          <p:spPr bwMode="auto">
            <a:xfrm>
              <a:off x="3128755" y="1677810"/>
              <a:ext cx="339953" cy="6797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Functions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00" y="914400"/>
            <a:ext cx="89479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An</a:t>
            </a:r>
            <a:r>
              <a:rPr lang="en-US" sz="2600" b="1" dirty="0">
                <a:solidFill>
                  <a:prstClr val="black"/>
                </a:solidFill>
              </a:rPr>
              <a:t> update function</a:t>
            </a:r>
            <a:r>
              <a:rPr lang="en-US" sz="2600" dirty="0">
                <a:solidFill>
                  <a:prstClr val="black"/>
                </a:solidFill>
              </a:rPr>
              <a:t> is a user defined program which when applied to a </a:t>
            </a:r>
            <a:r>
              <a:rPr lang="en-US" sz="2600" b="1" dirty="0">
                <a:solidFill>
                  <a:srgbClr val="C00000"/>
                </a:solidFill>
              </a:rPr>
              <a:t>vertex</a:t>
            </a:r>
            <a:r>
              <a:rPr lang="en-US" sz="2600" dirty="0">
                <a:solidFill>
                  <a:prstClr val="black"/>
                </a:solidFill>
              </a:rPr>
              <a:t> transforms the data in the </a:t>
            </a:r>
            <a:r>
              <a:rPr lang="en-US" sz="2600" b="1" dirty="0" smtClean="0">
                <a:solidFill>
                  <a:srgbClr val="F79646"/>
                </a:solidFill>
              </a:rPr>
              <a:t>scope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dirty="0" smtClean="0">
                <a:solidFill>
                  <a:prstClr val="black"/>
                </a:solidFill>
              </a:rPr>
              <a:t>of </a:t>
            </a:r>
            <a:r>
              <a:rPr lang="en-US" sz="2600" dirty="0">
                <a:solidFill>
                  <a:prstClr val="black"/>
                </a:solidFill>
              </a:rPr>
              <a:t>the vertex</a:t>
            </a:r>
            <a:endParaRPr lang="en-US" sz="2600" b="1" dirty="0">
              <a:solidFill>
                <a:prstClr val="black"/>
              </a:solidFill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1403520" y="2783766"/>
            <a:ext cx="1212472" cy="176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773029" y="2937612"/>
            <a:ext cx="259073" cy="118346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2625789" y="3299234"/>
            <a:ext cx="1247188" cy="52394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1801980" y="3307065"/>
            <a:ext cx="1247188" cy="50828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978174" y="3299234"/>
            <a:ext cx="1247188" cy="52394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968377" y="2566195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2615992" y="2566195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968376" y="5517925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2615992" y="5517925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55457" y="4121076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800015" y="4121076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3447630" y="4121076"/>
            <a:ext cx="435143" cy="4351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1403519" y="5735496"/>
            <a:ext cx="1212473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773029" y="4556218"/>
            <a:ext cx="259072" cy="102543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2704804" y="4775100"/>
            <a:ext cx="1089157" cy="52394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1880997" y="4782930"/>
            <a:ext cx="1089157" cy="50828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1057189" y="4775099"/>
            <a:ext cx="1089157" cy="5239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5" name="Group 128"/>
          <p:cNvGrpSpPr/>
          <p:nvPr/>
        </p:nvGrpSpPr>
        <p:grpSpPr>
          <a:xfrm>
            <a:off x="1062245" y="2650677"/>
            <a:ext cx="2743200" cy="1843713"/>
            <a:chOff x="1981200" y="2499687"/>
            <a:chExt cx="2743200" cy="1843713"/>
          </a:xfrm>
        </p:grpSpPr>
        <p:sp>
          <p:nvSpPr>
            <p:cNvPr id="116" name="Cube 115"/>
            <p:cNvSpPr/>
            <p:nvPr/>
          </p:nvSpPr>
          <p:spPr bwMode="auto">
            <a:xfrm>
              <a:off x="3618983" y="2499687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7" name="Cube 116"/>
            <p:cNvSpPr/>
            <p:nvPr/>
          </p:nvSpPr>
          <p:spPr bwMode="auto">
            <a:xfrm>
              <a:off x="2819400" y="4069080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8" name="Cube 117"/>
            <p:cNvSpPr/>
            <p:nvPr/>
          </p:nvSpPr>
          <p:spPr bwMode="auto">
            <a:xfrm>
              <a:off x="1981200" y="2499687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9" name="Cube 118"/>
            <p:cNvSpPr/>
            <p:nvPr/>
          </p:nvSpPr>
          <p:spPr bwMode="auto">
            <a:xfrm>
              <a:off x="4450080" y="4069080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3" name="Cube 112"/>
            <p:cNvSpPr/>
            <p:nvPr/>
          </p:nvSpPr>
          <p:spPr bwMode="auto">
            <a:xfrm>
              <a:off x="2752244" y="2514600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4" name="Cube 113"/>
            <p:cNvSpPr/>
            <p:nvPr/>
          </p:nvSpPr>
          <p:spPr bwMode="auto">
            <a:xfrm>
              <a:off x="3203340" y="3309835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5" name="Cube 114"/>
            <p:cNvSpPr/>
            <p:nvPr/>
          </p:nvSpPr>
          <p:spPr bwMode="auto">
            <a:xfrm>
              <a:off x="4038600" y="3309835"/>
              <a:ext cx="274320" cy="27432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65" name="Rectangle 64"/>
          <p:cNvSpPr/>
          <p:nvPr/>
        </p:nvSpPr>
        <p:spPr bwMode="auto">
          <a:xfrm>
            <a:off x="4343400" y="2819400"/>
            <a:ext cx="4800600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343400" y="3505200"/>
            <a:ext cx="4800600" cy="1143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419600" y="4648200"/>
            <a:ext cx="4724400" cy="10668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8" grpId="0" animBg="1"/>
      <p:bldP spid="65" grpId="0" animBg="1"/>
      <p:bldP spid="66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9600" y="3733800"/>
            <a:ext cx="8001000" cy="10667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9600" y="4826796"/>
            <a:ext cx="8001000" cy="1171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09600" y="2286000"/>
            <a:ext cx="80010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5" y="-76200"/>
            <a:ext cx="7496175" cy="762000"/>
          </a:xfrm>
        </p:spPr>
        <p:txBody>
          <a:bodyPr/>
          <a:lstStyle/>
          <a:p>
            <a:r>
              <a:rPr lang="en-US" sz="3600" dirty="0" smtClean="0"/>
              <a:t>PageRank in </a:t>
            </a:r>
            <a:r>
              <a:rPr lang="en-US" sz="3600" dirty="0" err="1" smtClean="0"/>
              <a:t>GraphLab</a:t>
            </a:r>
            <a:r>
              <a:rPr lang="en-US" sz="3600" dirty="0" smtClean="0"/>
              <a:t> (V2)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8600" y="1561346"/>
            <a:ext cx="8610600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pagerank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iupdate_functor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&lt;graph,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pagerank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 {  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void </a:t>
            </a:r>
            <a:r>
              <a:rPr lang="en-US" sz="2000" b="1" u="sng" dirty="0" smtClean="0">
                <a:latin typeface="Consolas" pitchFamily="49" charset="0"/>
                <a:cs typeface="Consolas" pitchFamily="49" charset="0"/>
              </a:rPr>
              <a:t>operator()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icontext_type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sum = 0;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edge_type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edge,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.in_edges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 )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sum += 1/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.num_out_edges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edge.source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()) *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.vertex_data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edge.source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&amp; rank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.vertex_data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 </a:t>
            </a:r>
            <a:endParaRPr lang="en-US" sz="2000" i="1" dirty="0" smtClean="0">
              <a:latin typeface="Consolas" pitchFamily="49" charset="0"/>
              <a:cs typeface="Consolas" pitchFamily="49" charset="0"/>
            </a:endParaRP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i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old_rank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= rank;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rank = RESET_PROB + (1-RESET_PROB) * sum;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residual = abs(rank –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old_rank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(residual &gt; EPSILON) 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.reschedule_out_neighbors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pagerank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());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}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962400" y="555856"/>
            <a:ext cx="4876800" cy="96814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xmlns="" val="70028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670560" y="3962401"/>
            <a:ext cx="786384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0560" y="5105400"/>
            <a:ext cx="786384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0560" y="2590800"/>
            <a:ext cx="7863840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5" y="-76200"/>
            <a:ext cx="7496175" cy="762000"/>
          </a:xfrm>
        </p:spPr>
        <p:txBody>
          <a:bodyPr/>
          <a:lstStyle/>
          <a:p>
            <a:r>
              <a:rPr lang="en-US" sz="3600" dirty="0" err="1" smtClean="0"/>
              <a:t>PageRank</a:t>
            </a:r>
            <a:r>
              <a:rPr lang="en-US" sz="3600" dirty="0" smtClean="0"/>
              <a:t> Update Function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57200" y="2209800"/>
            <a:ext cx="845820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GraphLab_pagerank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scope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sum = 0;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nbr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en-US" sz="2000" dirty="0" err="1" smtClean="0">
                <a:solidFill>
                  <a:srgbClr val="E46C0A"/>
                </a:solidFill>
                <a:latin typeface="Consolas" pitchFamily="49" charset="0"/>
                <a:cs typeface="Consolas" pitchFamily="49" charset="0"/>
              </a:rPr>
              <a:t>scope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.in_neighbors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 )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sum = sum +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neighbor.value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 /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nbr.num_out_edges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old_rank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 err="1" smtClean="0">
                <a:solidFill>
                  <a:srgbClr val="E46C0A"/>
                </a:solidFill>
                <a:latin typeface="Consolas" pitchFamily="49" charset="0"/>
                <a:cs typeface="Consolas" pitchFamily="49" charset="0"/>
              </a:rPr>
              <a:t>scope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.vertex_data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rgbClr val="E46C0A"/>
                </a:solidFill>
                <a:latin typeface="Consolas" pitchFamily="49" charset="0"/>
                <a:cs typeface="Consolas" pitchFamily="49" charset="0"/>
              </a:rPr>
              <a:t>scope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.center_value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 = ALPHA + (1-ALPHA) * sum; 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i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residual = abs(</a:t>
            </a:r>
            <a:r>
              <a:rPr lang="en-US" sz="2000" dirty="0" err="1" smtClean="0">
                <a:solidFill>
                  <a:srgbClr val="E46C0A"/>
                </a:solidFill>
                <a:latin typeface="Consolas" pitchFamily="49" charset="0"/>
                <a:cs typeface="Consolas" pitchFamily="49" charset="0"/>
              </a:rPr>
              <a:t>scope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.center_value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 –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old_rank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(residual &gt; EPSILON) 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reschedule_out_neighbors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228600">
              <a:spcBef>
                <a:spcPts val="200"/>
              </a:spcBef>
              <a:spcAft>
                <a:spcPts val="20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438400" y="990600"/>
            <a:ext cx="4572000" cy="907635"/>
          </a:xfrm>
          <a:prstGeom prst="rect">
            <a:avLst/>
          </a:prstGeom>
          <a:noFill/>
          <a:ln/>
          <a:effectLst/>
        </p:spPr>
      </p:pic>
      <p:sp>
        <p:nvSpPr>
          <p:cNvPr id="8" name="Rounded Rectangular Callout 7"/>
          <p:cNvSpPr/>
          <p:nvPr/>
        </p:nvSpPr>
        <p:spPr bwMode="auto">
          <a:xfrm>
            <a:off x="4648200" y="1981200"/>
            <a:ext cx="3200400" cy="914400"/>
          </a:xfrm>
          <a:prstGeom prst="wedgeRoundRectCallout">
            <a:avLst>
              <a:gd name="adj1" fmla="val -59857"/>
              <a:gd name="adj2" fmla="val 1003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Directly Read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Neighbor Values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29200" y="4343400"/>
            <a:ext cx="3505200" cy="990600"/>
          </a:xfrm>
          <a:prstGeom prst="wedgeRoundRectCallout">
            <a:avLst>
              <a:gd name="adj1" fmla="val -59857"/>
              <a:gd name="adj2" fmla="val 1003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Dynamically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Schedule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latin typeface="Tahoma" pitchFamily="-64" charset="0"/>
              </a:rPr>
              <a:t>Computation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5922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1"/>
          <p:cNvGrpSpPr/>
          <p:nvPr/>
        </p:nvGrpSpPr>
        <p:grpSpPr>
          <a:xfrm>
            <a:off x="519113" y="1109822"/>
            <a:ext cx="4441031" cy="5588646"/>
            <a:chOff x="519113" y="1109822"/>
            <a:chExt cx="4441031" cy="5588646"/>
          </a:xfrm>
        </p:grpSpPr>
        <p:sp>
          <p:nvSpPr>
            <p:cNvPr id="58" name="Freeform 57"/>
            <p:cNvSpPr/>
            <p:nvPr/>
          </p:nvSpPr>
          <p:spPr bwMode="auto">
            <a:xfrm>
              <a:off x="519113" y="1340655"/>
              <a:ext cx="4441031" cy="5357813"/>
            </a:xfrm>
            <a:custGeom>
              <a:avLst/>
              <a:gdLst>
                <a:gd name="connsiteX0" fmla="*/ 595312 w 4441031"/>
                <a:gd name="connsiteY0" fmla="*/ 673894 h 5357813"/>
                <a:gd name="connsiteX1" fmla="*/ 4052887 w 4441031"/>
                <a:gd name="connsiteY1" fmla="*/ 659606 h 5357813"/>
                <a:gd name="connsiteX2" fmla="*/ 2924175 w 4441031"/>
                <a:gd name="connsiteY2" fmla="*/ 2659856 h 5357813"/>
                <a:gd name="connsiteX3" fmla="*/ 4024312 w 4441031"/>
                <a:gd name="connsiteY3" fmla="*/ 4602956 h 5357813"/>
                <a:gd name="connsiteX4" fmla="*/ 566737 w 4441031"/>
                <a:gd name="connsiteY4" fmla="*/ 4702969 h 5357813"/>
                <a:gd name="connsiteX5" fmla="*/ 595312 w 4441031"/>
                <a:gd name="connsiteY5" fmla="*/ 673894 h 535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1031" h="5357813">
                  <a:moveTo>
                    <a:pt x="595312" y="673894"/>
                  </a:moveTo>
                  <a:cubicBezTo>
                    <a:pt x="1176337" y="0"/>
                    <a:pt x="3664743" y="328612"/>
                    <a:pt x="4052887" y="659606"/>
                  </a:cubicBezTo>
                  <a:cubicBezTo>
                    <a:pt x="4441031" y="990600"/>
                    <a:pt x="2928937" y="2002631"/>
                    <a:pt x="2924175" y="2659856"/>
                  </a:cubicBezTo>
                  <a:cubicBezTo>
                    <a:pt x="2919413" y="3317081"/>
                    <a:pt x="4417218" y="4262437"/>
                    <a:pt x="4024312" y="4602956"/>
                  </a:cubicBezTo>
                  <a:cubicBezTo>
                    <a:pt x="3631406" y="4943475"/>
                    <a:pt x="1133474" y="5357813"/>
                    <a:pt x="566737" y="4702969"/>
                  </a:cubicBezTo>
                  <a:cubicBezTo>
                    <a:pt x="0" y="4048125"/>
                    <a:pt x="14287" y="1347788"/>
                    <a:pt x="595312" y="673894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23859" y="1109822"/>
              <a:ext cx="1628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Converged</a:t>
              </a:r>
              <a:endParaRPr lang="en-US" dirty="0"/>
            </a:p>
          </p:txBody>
        </p:sp>
      </p:grpSp>
      <p:grpSp>
        <p:nvGrpSpPr>
          <p:cNvPr id="5" name="Group 62"/>
          <p:cNvGrpSpPr/>
          <p:nvPr/>
        </p:nvGrpSpPr>
        <p:grpSpPr>
          <a:xfrm>
            <a:off x="3954860" y="1109822"/>
            <a:ext cx="4653756" cy="5719615"/>
            <a:chOff x="3954860" y="1109822"/>
            <a:chExt cx="4653756" cy="5719615"/>
          </a:xfrm>
        </p:grpSpPr>
        <p:sp>
          <p:nvSpPr>
            <p:cNvPr id="59" name="Freeform 58"/>
            <p:cNvSpPr/>
            <p:nvPr/>
          </p:nvSpPr>
          <p:spPr bwMode="auto">
            <a:xfrm>
              <a:off x="3954860" y="1571487"/>
              <a:ext cx="4653756" cy="5257950"/>
            </a:xfrm>
            <a:custGeom>
              <a:avLst/>
              <a:gdLst>
                <a:gd name="connsiteX0" fmla="*/ 1107281 w 4710112"/>
                <a:gd name="connsiteY0" fmla="*/ 735807 h 5555457"/>
                <a:gd name="connsiteX1" fmla="*/ 21431 w 4710112"/>
                <a:gd name="connsiteY1" fmla="*/ 2693194 h 5555457"/>
                <a:gd name="connsiteX2" fmla="*/ 1235868 w 4710112"/>
                <a:gd name="connsiteY2" fmla="*/ 4750594 h 5555457"/>
                <a:gd name="connsiteX3" fmla="*/ 4193381 w 4710112"/>
                <a:gd name="connsiteY3" fmla="*/ 4879182 h 5555457"/>
                <a:gd name="connsiteX4" fmla="*/ 4193381 w 4710112"/>
                <a:gd name="connsiteY4" fmla="*/ 692944 h 5555457"/>
                <a:gd name="connsiteX5" fmla="*/ 1107281 w 4710112"/>
                <a:gd name="connsiteY5" fmla="*/ 735807 h 5555457"/>
                <a:gd name="connsiteX0" fmla="*/ 1311672 w 4678760"/>
                <a:gd name="connsiteY0" fmla="*/ 733425 h 5553075"/>
                <a:gd name="connsiteX1" fmla="*/ 13891 w 4678760"/>
                <a:gd name="connsiteY1" fmla="*/ 2690812 h 5553075"/>
                <a:gd name="connsiteX2" fmla="*/ 1228328 w 4678760"/>
                <a:gd name="connsiteY2" fmla="*/ 4748212 h 5553075"/>
                <a:gd name="connsiteX3" fmla="*/ 4185841 w 4678760"/>
                <a:gd name="connsiteY3" fmla="*/ 4876800 h 5553075"/>
                <a:gd name="connsiteX4" fmla="*/ 4185841 w 4678760"/>
                <a:gd name="connsiteY4" fmla="*/ 690562 h 5553075"/>
                <a:gd name="connsiteX5" fmla="*/ 1311672 w 4678760"/>
                <a:gd name="connsiteY5" fmla="*/ 733425 h 5553075"/>
                <a:gd name="connsiteX0" fmla="*/ 1300559 w 4653756"/>
                <a:gd name="connsiteY0" fmla="*/ 733425 h 5548313"/>
                <a:gd name="connsiteX1" fmla="*/ 2778 w 4653756"/>
                <a:gd name="connsiteY1" fmla="*/ 2690812 h 5548313"/>
                <a:gd name="connsiteX2" fmla="*/ 1317228 w 4653756"/>
                <a:gd name="connsiteY2" fmla="*/ 4719637 h 5548313"/>
                <a:gd name="connsiteX3" fmla="*/ 4174728 w 4653756"/>
                <a:gd name="connsiteY3" fmla="*/ 4876800 h 5548313"/>
                <a:gd name="connsiteX4" fmla="*/ 4174728 w 4653756"/>
                <a:gd name="connsiteY4" fmla="*/ 690562 h 5548313"/>
                <a:gd name="connsiteX5" fmla="*/ 1300559 w 4653756"/>
                <a:gd name="connsiteY5" fmla="*/ 733425 h 554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3756" h="5548313">
                  <a:moveTo>
                    <a:pt x="1300559" y="733425"/>
                  </a:moveTo>
                  <a:cubicBezTo>
                    <a:pt x="605234" y="1066800"/>
                    <a:pt x="0" y="2026443"/>
                    <a:pt x="2778" y="2690812"/>
                  </a:cubicBezTo>
                  <a:cubicBezTo>
                    <a:pt x="5556" y="3355181"/>
                    <a:pt x="621903" y="4355306"/>
                    <a:pt x="1317228" y="4719637"/>
                  </a:cubicBezTo>
                  <a:cubicBezTo>
                    <a:pt x="2012553" y="5083968"/>
                    <a:pt x="3698478" y="5548313"/>
                    <a:pt x="4174728" y="4876800"/>
                  </a:cubicBezTo>
                  <a:cubicBezTo>
                    <a:pt x="4650978" y="4205288"/>
                    <a:pt x="4653756" y="1381124"/>
                    <a:pt x="4174728" y="690562"/>
                  </a:cubicBezTo>
                  <a:cubicBezTo>
                    <a:pt x="3695700" y="0"/>
                    <a:pt x="1995884" y="400050"/>
                    <a:pt x="1300559" y="733425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42011" y="1109822"/>
              <a:ext cx="26675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Slowly Converging</a:t>
              </a:r>
            </a:p>
            <a:p>
              <a:pPr algn="ctr"/>
              <a:r>
                <a:rPr lang="en-US" dirty="0" smtClean="0"/>
                <a:t>Focus Effort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3" name="Oval 4"/>
          <p:cNvSpPr/>
          <p:nvPr/>
        </p:nvSpPr>
        <p:spPr bwMode="auto">
          <a:xfrm>
            <a:off x="2300718" y="3808813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4" name="Oval 5"/>
          <p:cNvSpPr/>
          <p:nvPr/>
        </p:nvSpPr>
        <p:spPr bwMode="auto">
          <a:xfrm>
            <a:off x="4347596" y="3808813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5" name="Oval 6"/>
          <p:cNvSpPr/>
          <p:nvPr/>
        </p:nvSpPr>
        <p:spPr bwMode="auto">
          <a:xfrm>
            <a:off x="6357007" y="3808813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201840" y="5366616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486554" y="5366616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171171" y="5366616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455884" y="5366616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201840" y="2251011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86554" y="2251011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171171" y="2251011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455884" y="2251011"/>
            <a:ext cx="437531" cy="43753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1" name="Straight Arrow Connector 10"/>
          <p:cNvCxnSpPr>
            <a:stCxn id="28" idx="6"/>
            <a:endCxn id="27" idx="2"/>
          </p:cNvCxnSpPr>
          <p:nvPr/>
        </p:nvCxnSpPr>
        <p:spPr bwMode="auto">
          <a:xfrm>
            <a:off x="1893415" y="2469777"/>
            <a:ext cx="1277756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27" idx="6"/>
            <a:endCxn id="26" idx="2"/>
          </p:cNvCxnSpPr>
          <p:nvPr/>
        </p:nvCxnSpPr>
        <p:spPr bwMode="auto">
          <a:xfrm>
            <a:off x="3608702" y="2469777"/>
            <a:ext cx="1877852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26" idx="6"/>
            <a:endCxn id="25" idx="2"/>
          </p:cNvCxnSpPr>
          <p:nvPr/>
        </p:nvCxnSpPr>
        <p:spPr bwMode="auto">
          <a:xfrm>
            <a:off x="5924085" y="2469777"/>
            <a:ext cx="1277755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33" idx="0"/>
            <a:endCxn id="27" idx="3"/>
          </p:cNvCxnSpPr>
          <p:nvPr/>
        </p:nvCxnSpPr>
        <p:spPr bwMode="auto">
          <a:xfrm rot="5400000" flipH="1" flipV="1">
            <a:off x="2285192" y="2858759"/>
            <a:ext cx="1184346" cy="71576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>
            <a:stCxn id="35" idx="0"/>
            <a:endCxn id="26" idx="5"/>
          </p:cNvCxnSpPr>
          <p:nvPr/>
        </p:nvCxnSpPr>
        <p:spPr bwMode="auto">
          <a:xfrm rot="16200000" flipV="1">
            <a:off x="5625719" y="2858758"/>
            <a:ext cx="1184346" cy="71576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>
            <a:stCxn id="34" idx="7"/>
            <a:endCxn id="26" idx="3"/>
          </p:cNvCxnSpPr>
          <p:nvPr/>
        </p:nvCxnSpPr>
        <p:spPr bwMode="auto">
          <a:xfrm rot="5400000" flipH="1" flipV="1">
            <a:off x="4511630" y="2833890"/>
            <a:ext cx="1248421" cy="8295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stCxn id="34" idx="1"/>
            <a:endCxn id="27" idx="5"/>
          </p:cNvCxnSpPr>
          <p:nvPr/>
        </p:nvCxnSpPr>
        <p:spPr bwMode="auto">
          <a:xfrm rot="16200000" flipV="1">
            <a:off x="3353939" y="2815156"/>
            <a:ext cx="1248421" cy="867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/>
          <p:cNvCxnSpPr>
            <a:stCxn id="32" idx="6"/>
            <a:endCxn id="31" idx="2"/>
          </p:cNvCxnSpPr>
          <p:nvPr/>
        </p:nvCxnSpPr>
        <p:spPr bwMode="auto">
          <a:xfrm>
            <a:off x="1893415" y="5585382"/>
            <a:ext cx="1277756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>
            <a:stCxn id="31" idx="6"/>
            <a:endCxn id="30" idx="2"/>
          </p:cNvCxnSpPr>
          <p:nvPr/>
        </p:nvCxnSpPr>
        <p:spPr bwMode="auto">
          <a:xfrm>
            <a:off x="3608702" y="5585382"/>
            <a:ext cx="1877852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0" name="Straight Arrow Connector 19"/>
          <p:cNvCxnSpPr>
            <a:stCxn id="30" idx="6"/>
            <a:endCxn id="29" idx="2"/>
          </p:cNvCxnSpPr>
          <p:nvPr/>
        </p:nvCxnSpPr>
        <p:spPr bwMode="auto">
          <a:xfrm>
            <a:off x="5924085" y="5585382"/>
            <a:ext cx="1277755" cy="15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/>
          <p:cNvCxnSpPr>
            <a:stCxn id="31" idx="1"/>
            <a:endCxn id="33" idx="4"/>
          </p:cNvCxnSpPr>
          <p:nvPr/>
        </p:nvCxnSpPr>
        <p:spPr bwMode="auto">
          <a:xfrm rot="16200000" flipV="1">
            <a:off x="2285192" y="4480637"/>
            <a:ext cx="1184347" cy="71576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/>
          <p:cNvCxnSpPr>
            <a:stCxn id="30" idx="7"/>
            <a:endCxn id="35" idx="4"/>
          </p:cNvCxnSpPr>
          <p:nvPr/>
        </p:nvCxnSpPr>
        <p:spPr bwMode="auto">
          <a:xfrm rot="5400000" flipH="1" flipV="1">
            <a:off x="5625718" y="4480637"/>
            <a:ext cx="1184347" cy="71576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/>
          <p:cNvCxnSpPr>
            <a:stCxn id="30" idx="1"/>
            <a:endCxn id="34" idx="5"/>
          </p:cNvCxnSpPr>
          <p:nvPr/>
        </p:nvCxnSpPr>
        <p:spPr bwMode="auto">
          <a:xfrm rot="16200000" flipV="1">
            <a:off x="4511630" y="4391691"/>
            <a:ext cx="1248422" cy="8295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>
            <a:stCxn id="31" idx="7"/>
            <a:endCxn id="34" idx="3"/>
          </p:cNvCxnSpPr>
          <p:nvPr/>
        </p:nvCxnSpPr>
        <p:spPr bwMode="auto">
          <a:xfrm rot="5400000" flipH="1" flipV="1">
            <a:off x="3353938" y="4372958"/>
            <a:ext cx="1248422" cy="86704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xmlns="" val="20253759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 animBg="1"/>
      <p:bldP spid="32" grpId="0" animBg="1"/>
      <p:bldP spid="2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/>
          <p:cNvSpPr/>
          <p:nvPr/>
        </p:nvSpPr>
        <p:spPr bwMode="auto">
          <a:xfrm rot="10800000">
            <a:off x="4069964" y="2947107"/>
            <a:ext cx="3409950" cy="1811866"/>
          </a:xfrm>
          <a:custGeom>
            <a:avLst/>
            <a:gdLst>
              <a:gd name="connsiteX0" fmla="*/ 1629833 w 3409950"/>
              <a:gd name="connsiteY0" fmla="*/ 55033 h 1811866"/>
              <a:gd name="connsiteX1" fmla="*/ 3026833 w 3409950"/>
              <a:gd name="connsiteY1" fmla="*/ 105833 h 1811866"/>
              <a:gd name="connsiteX2" fmla="*/ 3230033 w 3409950"/>
              <a:gd name="connsiteY2" fmla="*/ 690033 h 1811866"/>
              <a:gd name="connsiteX3" fmla="*/ 1947333 w 3409950"/>
              <a:gd name="connsiteY3" fmla="*/ 664633 h 1811866"/>
              <a:gd name="connsiteX4" fmla="*/ 2493433 w 3409950"/>
              <a:gd name="connsiteY4" fmla="*/ 1413933 h 1811866"/>
              <a:gd name="connsiteX5" fmla="*/ 2290233 w 3409950"/>
              <a:gd name="connsiteY5" fmla="*/ 1769533 h 1811866"/>
              <a:gd name="connsiteX6" fmla="*/ 1833033 w 3409950"/>
              <a:gd name="connsiteY6" fmla="*/ 1642533 h 1811866"/>
              <a:gd name="connsiteX7" fmla="*/ 1540933 w 3409950"/>
              <a:gd name="connsiteY7" fmla="*/ 753533 h 1811866"/>
              <a:gd name="connsiteX8" fmla="*/ 1274233 w 3409950"/>
              <a:gd name="connsiteY8" fmla="*/ 1591733 h 1811866"/>
              <a:gd name="connsiteX9" fmla="*/ 867833 w 3409950"/>
              <a:gd name="connsiteY9" fmla="*/ 1756833 h 1811866"/>
              <a:gd name="connsiteX10" fmla="*/ 740833 w 3409950"/>
              <a:gd name="connsiteY10" fmla="*/ 1325033 h 1811866"/>
              <a:gd name="connsiteX11" fmla="*/ 1198033 w 3409950"/>
              <a:gd name="connsiteY11" fmla="*/ 677333 h 1811866"/>
              <a:gd name="connsiteX12" fmla="*/ 194733 w 3409950"/>
              <a:gd name="connsiteY12" fmla="*/ 690033 h 1811866"/>
              <a:gd name="connsiteX13" fmla="*/ 29633 w 3409950"/>
              <a:gd name="connsiteY13" fmla="*/ 283633 h 1811866"/>
              <a:gd name="connsiteX14" fmla="*/ 372533 w 3409950"/>
              <a:gd name="connsiteY14" fmla="*/ 93133 h 1811866"/>
              <a:gd name="connsiteX15" fmla="*/ 1629833 w 3409950"/>
              <a:gd name="connsiteY15" fmla="*/ 55033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09950" h="1811866">
                <a:moveTo>
                  <a:pt x="1629833" y="55033"/>
                </a:moveTo>
                <a:cubicBezTo>
                  <a:pt x="2072216" y="57150"/>
                  <a:pt x="2760133" y="0"/>
                  <a:pt x="3026833" y="105833"/>
                </a:cubicBezTo>
                <a:cubicBezTo>
                  <a:pt x="3293533" y="211666"/>
                  <a:pt x="3409950" y="596900"/>
                  <a:pt x="3230033" y="690033"/>
                </a:cubicBezTo>
                <a:cubicBezTo>
                  <a:pt x="3050116" y="783166"/>
                  <a:pt x="2070100" y="543983"/>
                  <a:pt x="1947333" y="664633"/>
                </a:cubicBezTo>
                <a:cubicBezTo>
                  <a:pt x="1824566" y="785283"/>
                  <a:pt x="2436283" y="1229783"/>
                  <a:pt x="2493433" y="1413933"/>
                </a:cubicBezTo>
                <a:cubicBezTo>
                  <a:pt x="2550583" y="1598083"/>
                  <a:pt x="2400300" y="1731433"/>
                  <a:pt x="2290233" y="1769533"/>
                </a:cubicBezTo>
                <a:cubicBezTo>
                  <a:pt x="2180166" y="1807633"/>
                  <a:pt x="1957916" y="1811866"/>
                  <a:pt x="1833033" y="1642533"/>
                </a:cubicBezTo>
                <a:cubicBezTo>
                  <a:pt x="1708150" y="1473200"/>
                  <a:pt x="1634066" y="762000"/>
                  <a:pt x="1540933" y="753533"/>
                </a:cubicBezTo>
                <a:cubicBezTo>
                  <a:pt x="1447800" y="745066"/>
                  <a:pt x="1386416" y="1424516"/>
                  <a:pt x="1274233" y="1591733"/>
                </a:cubicBezTo>
                <a:cubicBezTo>
                  <a:pt x="1162050" y="1758950"/>
                  <a:pt x="956733" y="1801283"/>
                  <a:pt x="867833" y="1756833"/>
                </a:cubicBezTo>
                <a:cubicBezTo>
                  <a:pt x="778933" y="1712383"/>
                  <a:pt x="685800" y="1504950"/>
                  <a:pt x="740833" y="1325033"/>
                </a:cubicBezTo>
                <a:cubicBezTo>
                  <a:pt x="795866" y="1145116"/>
                  <a:pt x="1289050" y="783166"/>
                  <a:pt x="1198033" y="677333"/>
                </a:cubicBezTo>
                <a:cubicBezTo>
                  <a:pt x="1107016" y="571500"/>
                  <a:pt x="389466" y="755650"/>
                  <a:pt x="194733" y="690033"/>
                </a:cubicBezTo>
                <a:cubicBezTo>
                  <a:pt x="0" y="624416"/>
                  <a:pt x="0" y="383116"/>
                  <a:pt x="29633" y="283633"/>
                </a:cubicBezTo>
                <a:cubicBezTo>
                  <a:pt x="59266" y="184150"/>
                  <a:pt x="105833" y="131233"/>
                  <a:pt x="372533" y="93133"/>
                </a:cubicBezTo>
                <a:cubicBezTo>
                  <a:pt x="639233" y="55033"/>
                  <a:pt x="1187450" y="52916"/>
                  <a:pt x="1629833" y="550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62600" y="4112581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4069964" y="1905000"/>
            <a:ext cx="2144183" cy="755172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83" h="1041400">
                <a:moveTo>
                  <a:pt x="38100" y="410633"/>
                </a:moveTo>
                <a:cubicBezTo>
                  <a:pt x="76200" y="275166"/>
                  <a:pt x="188383" y="182033"/>
                  <a:pt x="495300" y="131233"/>
                </a:cubicBezTo>
                <a:cubicBezTo>
                  <a:pt x="802217" y="80433"/>
                  <a:pt x="1615017" y="0"/>
                  <a:pt x="1879600" y="105833"/>
                </a:cubicBezTo>
                <a:cubicBezTo>
                  <a:pt x="2144183" y="211666"/>
                  <a:pt x="2139950" y="615950"/>
                  <a:pt x="2082800" y="766233"/>
                </a:cubicBezTo>
                <a:cubicBezTo>
                  <a:pt x="2025650" y="916516"/>
                  <a:pt x="1839383" y="977900"/>
                  <a:pt x="1536700" y="1007533"/>
                </a:cubicBezTo>
                <a:cubicBezTo>
                  <a:pt x="1234017" y="1037166"/>
                  <a:pt x="520700" y="1041400"/>
                  <a:pt x="266700" y="944033"/>
                </a:cubicBezTo>
                <a:cubicBezTo>
                  <a:pt x="12700" y="846666"/>
                  <a:pt x="0" y="546100"/>
                  <a:pt x="38100" y="4106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56" name="Freeform 55"/>
          <p:cNvSpPr/>
          <p:nvPr/>
        </p:nvSpPr>
        <p:spPr bwMode="auto">
          <a:xfrm>
            <a:off x="4112423" y="3981766"/>
            <a:ext cx="2144183" cy="755172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83" h="1041400">
                <a:moveTo>
                  <a:pt x="38100" y="410633"/>
                </a:moveTo>
                <a:cubicBezTo>
                  <a:pt x="76200" y="275166"/>
                  <a:pt x="188383" y="182033"/>
                  <a:pt x="495300" y="131233"/>
                </a:cubicBezTo>
                <a:cubicBezTo>
                  <a:pt x="802217" y="80433"/>
                  <a:pt x="1615017" y="0"/>
                  <a:pt x="1879600" y="105833"/>
                </a:cubicBezTo>
                <a:cubicBezTo>
                  <a:pt x="2144183" y="211666"/>
                  <a:pt x="2139950" y="615950"/>
                  <a:pt x="2082800" y="766233"/>
                </a:cubicBezTo>
                <a:cubicBezTo>
                  <a:pt x="2025650" y="916516"/>
                  <a:pt x="1839383" y="977900"/>
                  <a:pt x="1536700" y="1007533"/>
                </a:cubicBezTo>
                <a:cubicBezTo>
                  <a:pt x="1234017" y="1037166"/>
                  <a:pt x="520700" y="1041400"/>
                  <a:pt x="266700" y="944033"/>
                </a:cubicBezTo>
                <a:cubicBezTo>
                  <a:pt x="12700" y="846666"/>
                  <a:pt x="0" y="546100"/>
                  <a:pt x="38100" y="4106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Scheduler</a:t>
            </a:r>
            <a:endParaRPr lang="en-US" dirty="0"/>
          </a:p>
        </p:txBody>
      </p:sp>
      <p:sp>
        <p:nvSpPr>
          <p:cNvPr id="137" name="Rounded Rectangle 136"/>
          <p:cNvSpPr/>
          <p:nvPr/>
        </p:nvSpPr>
        <p:spPr bwMode="auto">
          <a:xfrm>
            <a:off x="2319218" y="2031508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1</a:t>
            </a: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2319218" y="4351913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2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4419600" y="2055182"/>
            <a:ext cx="457200" cy="47237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46" name="Straight Arrow Connector 45"/>
          <p:cNvCxnSpPr>
            <a:endCxn id="44" idx="2"/>
          </p:cNvCxnSpPr>
          <p:nvPr/>
        </p:nvCxnSpPr>
        <p:spPr bwMode="auto">
          <a:xfrm flipV="1">
            <a:off x="3098800" y="2291371"/>
            <a:ext cx="1320800" cy="1743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Oval 61"/>
          <p:cNvSpPr/>
          <p:nvPr/>
        </p:nvSpPr>
        <p:spPr bwMode="auto">
          <a:xfrm>
            <a:off x="4419600" y="4112581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63" name="Straight Arrow Connector 62"/>
          <p:cNvCxnSpPr>
            <a:endCxn id="62" idx="2"/>
          </p:cNvCxnSpPr>
          <p:nvPr/>
        </p:nvCxnSpPr>
        <p:spPr bwMode="auto">
          <a:xfrm flipV="1">
            <a:off x="3098800" y="4341181"/>
            <a:ext cx="1320800" cy="3957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457200" y="1214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 </a:t>
            </a:r>
            <a:r>
              <a:rPr lang="en-US" sz="2400" b="1" dirty="0">
                <a:solidFill>
                  <a:prstClr val="black"/>
                </a:solidFill>
              </a:rPr>
              <a:t>scheduler</a:t>
            </a:r>
            <a:r>
              <a:rPr lang="en-US" sz="2400" dirty="0">
                <a:solidFill>
                  <a:prstClr val="black"/>
                </a:solidFill>
              </a:rPr>
              <a:t> determines the order that vertices are updated</a:t>
            </a:r>
          </a:p>
        </p:txBody>
      </p:sp>
      <p:cxnSp>
        <p:nvCxnSpPr>
          <p:cNvPr id="67" name="Straight Arrow Connector 66"/>
          <p:cNvCxnSpPr>
            <a:endCxn id="66" idx="3"/>
          </p:cNvCxnSpPr>
          <p:nvPr/>
        </p:nvCxnSpPr>
        <p:spPr bwMode="auto">
          <a:xfrm flipV="1">
            <a:off x="3098800" y="4502826"/>
            <a:ext cx="2530755" cy="157831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7" name="Freeform 76"/>
          <p:cNvSpPr/>
          <p:nvPr/>
        </p:nvSpPr>
        <p:spPr bwMode="auto">
          <a:xfrm>
            <a:off x="4352990" y="1969440"/>
            <a:ext cx="3130486" cy="1711341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  <a:gd name="connsiteX0" fmla="*/ 1263264 w 3369347"/>
              <a:gd name="connsiteY0" fmla="*/ 410633 h 1030157"/>
              <a:gd name="connsiteX1" fmla="*/ 1720464 w 3369347"/>
              <a:gd name="connsiteY1" fmla="*/ 131233 h 1030157"/>
              <a:gd name="connsiteX2" fmla="*/ 3104764 w 3369347"/>
              <a:gd name="connsiteY2" fmla="*/ 105833 h 1030157"/>
              <a:gd name="connsiteX3" fmla="*/ 3307964 w 3369347"/>
              <a:gd name="connsiteY3" fmla="*/ 766233 h 1030157"/>
              <a:gd name="connsiteX4" fmla="*/ 2761864 w 3369347"/>
              <a:gd name="connsiteY4" fmla="*/ 1007533 h 1030157"/>
              <a:gd name="connsiteX5" fmla="*/ 254000 w 3369347"/>
              <a:gd name="connsiteY5" fmla="*/ 630490 h 1030157"/>
              <a:gd name="connsiteX6" fmla="*/ 1263264 w 3369347"/>
              <a:gd name="connsiteY6" fmla="*/ 410633 h 1030157"/>
              <a:gd name="connsiteX0" fmla="*/ 1376441 w 3482524"/>
              <a:gd name="connsiteY0" fmla="*/ 41063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76441 w 3482524"/>
              <a:gd name="connsiteY7" fmla="*/ 410633 h 1030157"/>
              <a:gd name="connsiteX0" fmla="*/ 13577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57777 w 3482524"/>
              <a:gd name="connsiteY7" fmla="*/ 105083 h 1030157"/>
              <a:gd name="connsiteX0" fmla="*/ 13577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57777 w 3482524"/>
              <a:gd name="connsiteY7" fmla="*/ 105083 h 1030157"/>
              <a:gd name="connsiteX0" fmla="*/ 6719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0" fmla="*/ 443377 w 3253924"/>
              <a:gd name="connsiteY0" fmla="*/ 118238 h 1033092"/>
              <a:gd name="connsiteX1" fmla="*/ 1605041 w 3253924"/>
              <a:gd name="connsiteY1" fmla="*/ 144388 h 1033092"/>
              <a:gd name="connsiteX2" fmla="*/ 2989341 w 3253924"/>
              <a:gd name="connsiteY2" fmla="*/ 118988 h 1033092"/>
              <a:gd name="connsiteX3" fmla="*/ 3192541 w 3253924"/>
              <a:gd name="connsiteY3" fmla="*/ 779388 h 1033092"/>
              <a:gd name="connsiteX4" fmla="*/ 2646441 w 3253924"/>
              <a:gd name="connsiteY4" fmla="*/ 1020688 h 1033092"/>
              <a:gd name="connsiteX5" fmla="*/ 367177 w 3253924"/>
              <a:gd name="connsiteY5" fmla="*/ 853809 h 1033092"/>
              <a:gd name="connsiteX6" fmla="*/ 443377 w 3253924"/>
              <a:gd name="connsiteY6" fmla="*/ 118238 h 1033092"/>
              <a:gd name="connsiteX0" fmla="*/ 206311 w 3016858"/>
              <a:gd name="connsiteY0" fmla="*/ 118237 h 1050604"/>
              <a:gd name="connsiteX1" fmla="*/ 1367975 w 3016858"/>
              <a:gd name="connsiteY1" fmla="*/ 144387 h 1050604"/>
              <a:gd name="connsiteX2" fmla="*/ 2752275 w 3016858"/>
              <a:gd name="connsiteY2" fmla="*/ 118987 h 1050604"/>
              <a:gd name="connsiteX3" fmla="*/ 2955475 w 3016858"/>
              <a:gd name="connsiteY3" fmla="*/ 779387 h 1050604"/>
              <a:gd name="connsiteX4" fmla="*/ 2409375 w 3016858"/>
              <a:gd name="connsiteY4" fmla="*/ 1020687 h 1050604"/>
              <a:gd name="connsiteX5" fmla="*/ 739711 w 3016858"/>
              <a:gd name="connsiteY5" fmla="*/ 958891 h 1050604"/>
              <a:gd name="connsiteX6" fmla="*/ 130111 w 3016858"/>
              <a:gd name="connsiteY6" fmla="*/ 853808 h 1050604"/>
              <a:gd name="connsiteX7" fmla="*/ 206311 w 3016858"/>
              <a:gd name="connsiteY7" fmla="*/ 118237 h 1050604"/>
              <a:gd name="connsiteX0" fmla="*/ 206311 w 3016858"/>
              <a:gd name="connsiteY0" fmla="*/ 118237 h 2335250"/>
              <a:gd name="connsiteX1" fmla="*/ 1367975 w 3016858"/>
              <a:gd name="connsiteY1" fmla="*/ 144387 h 2335250"/>
              <a:gd name="connsiteX2" fmla="*/ 2752275 w 3016858"/>
              <a:gd name="connsiteY2" fmla="*/ 118987 h 2335250"/>
              <a:gd name="connsiteX3" fmla="*/ 2955475 w 3016858"/>
              <a:gd name="connsiteY3" fmla="*/ 779387 h 2335250"/>
              <a:gd name="connsiteX4" fmla="*/ 2409375 w 3016858"/>
              <a:gd name="connsiteY4" fmla="*/ 1020687 h 2335250"/>
              <a:gd name="connsiteX5" fmla="*/ 663511 w 3016858"/>
              <a:gd name="connsiteY5" fmla="*/ 2324951 h 2335250"/>
              <a:gd name="connsiteX6" fmla="*/ 739711 w 3016858"/>
              <a:gd name="connsiteY6" fmla="*/ 958891 h 2335250"/>
              <a:gd name="connsiteX7" fmla="*/ 130111 w 3016858"/>
              <a:gd name="connsiteY7" fmla="*/ 853808 h 2335250"/>
              <a:gd name="connsiteX8" fmla="*/ 206311 w 3016858"/>
              <a:gd name="connsiteY8" fmla="*/ 118237 h 2335250"/>
              <a:gd name="connsiteX0" fmla="*/ 206311 w 3016858"/>
              <a:gd name="connsiteY0" fmla="*/ 118237 h 2359979"/>
              <a:gd name="connsiteX1" fmla="*/ 1367975 w 3016858"/>
              <a:gd name="connsiteY1" fmla="*/ 144387 h 2359979"/>
              <a:gd name="connsiteX2" fmla="*/ 2752275 w 3016858"/>
              <a:gd name="connsiteY2" fmla="*/ 118987 h 2359979"/>
              <a:gd name="connsiteX3" fmla="*/ 2955475 w 3016858"/>
              <a:gd name="connsiteY3" fmla="*/ 779387 h 2359979"/>
              <a:gd name="connsiteX4" fmla="*/ 2409375 w 3016858"/>
              <a:gd name="connsiteY4" fmla="*/ 1020687 h 2359979"/>
              <a:gd name="connsiteX5" fmla="*/ 1349311 w 3016858"/>
              <a:gd name="connsiteY5" fmla="*/ 1169052 h 2359979"/>
              <a:gd name="connsiteX6" fmla="*/ 663511 w 3016858"/>
              <a:gd name="connsiteY6" fmla="*/ 2324951 h 2359979"/>
              <a:gd name="connsiteX7" fmla="*/ 739711 w 3016858"/>
              <a:gd name="connsiteY7" fmla="*/ 958891 h 2359979"/>
              <a:gd name="connsiteX8" fmla="*/ 130111 w 3016858"/>
              <a:gd name="connsiteY8" fmla="*/ 853808 h 2359979"/>
              <a:gd name="connsiteX9" fmla="*/ 206311 w 3016858"/>
              <a:gd name="connsiteY9" fmla="*/ 118237 h 2359979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349311 w 3016858"/>
              <a:gd name="connsiteY5" fmla="*/ 1169052 h 2517600"/>
              <a:gd name="connsiteX6" fmla="*/ 968311 w 3016858"/>
              <a:gd name="connsiteY6" fmla="*/ 2114787 h 2517600"/>
              <a:gd name="connsiteX7" fmla="*/ 663511 w 3016858"/>
              <a:gd name="connsiteY7" fmla="*/ 2324951 h 2517600"/>
              <a:gd name="connsiteX8" fmla="*/ 739711 w 3016858"/>
              <a:gd name="connsiteY8" fmla="*/ 958891 h 2517600"/>
              <a:gd name="connsiteX9" fmla="*/ 130111 w 3016858"/>
              <a:gd name="connsiteY9" fmla="*/ 853808 h 2517600"/>
              <a:gd name="connsiteX10" fmla="*/ 206311 w 3016858"/>
              <a:gd name="connsiteY10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82711 w 3016858"/>
              <a:gd name="connsiteY5" fmla="*/ 2324950 h 2517600"/>
              <a:gd name="connsiteX6" fmla="*/ 1349311 w 3016858"/>
              <a:gd name="connsiteY6" fmla="*/ 1169052 h 2517600"/>
              <a:gd name="connsiteX7" fmla="*/ 968311 w 3016858"/>
              <a:gd name="connsiteY7" fmla="*/ 2114787 h 2517600"/>
              <a:gd name="connsiteX8" fmla="*/ 663511 w 3016858"/>
              <a:gd name="connsiteY8" fmla="*/ 2324951 h 2517600"/>
              <a:gd name="connsiteX9" fmla="*/ 739711 w 3016858"/>
              <a:gd name="connsiteY9" fmla="*/ 958891 h 2517600"/>
              <a:gd name="connsiteX10" fmla="*/ 130111 w 3016858"/>
              <a:gd name="connsiteY10" fmla="*/ 853808 h 2517600"/>
              <a:gd name="connsiteX11" fmla="*/ 206311 w 3016858"/>
              <a:gd name="connsiteY11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06511 w 3016858"/>
              <a:gd name="connsiteY5" fmla="*/ 853808 h 2517600"/>
              <a:gd name="connsiteX6" fmla="*/ 1882711 w 3016858"/>
              <a:gd name="connsiteY6" fmla="*/ 2324950 h 2517600"/>
              <a:gd name="connsiteX7" fmla="*/ 1349311 w 3016858"/>
              <a:gd name="connsiteY7" fmla="*/ 1169052 h 2517600"/>
              <a:gd name="connsiteX8" fmla="*/ 968311 w 3016858"/>
              <a:gd name="connsiteY8" fmla="*/ 2114787 h 2517600"/>
              <a:gd name="connsiteX9" fmla="*/ 663511 w 3016858"/>
              <a:gd name="connsiteY9" fmla="*/ 2324951 h 2517600"/>
              <a:gd name="connsiteX10" fmla="*/ 739711 w 3016858"/>
              <a:gd name="connsiteY10" fmla="*/ 958891 h 2517600"/>
              <a:gd name="connsiteX11" fmla="*/ 130111 w 3016858"/>
              <a:gd name="connsiteY11" fmla="*/ 853808 h 2517600"/>
              <a:gd name="connsiteX12" fmla="*/ 206311 w 3016858"/>
              <a:gd name="connsiteY12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06511 w 3016858"/>
              <a:gd name="connsiteY5" fmla="*/ 853808 h 2517600"/>
              <a:gd name="connsiteX6" fmla="*/ 2111311 w 3016858"/>
              <a:gd name="connsiteY6" fmla="*/ 2009705 h 2517600"/>
              <a:gd name="connsiteX7" fmla="*/ 1882711 w 3016858"/>
              <a:gd name="connsiteY7" fmla="*/ 2324950 h 2517600"/>
              <a:gd name="connsiteX8" fmla="*/ 1349311 w 3016858"/>
              <a:gd name="connsiteY8" fmla="*/ 1169052 h 2517600"/>
              <a:gd name="connsiteX9" fmla="*/ 968311 w 3016858"/>
              <a:gd name="connsiteY9" fmla="*/ 2114787 h 2517600"/>
              <a:gd name="connsiteX10" fmla="*/ 663511 w 3016858"/>
              <a:gd name="connsiteY10" fmla="*/ 2324951 h 2517600"/>
              <a:gd name="connsiteX11" fmla="*/ 739711 w 3016858"/>
              <a:gd name="connsiteY11" fmla="*/ 958891 h 2517600"/>
              <a:gd name="connsiteX12" fmla="*/ 130111 w 3016858"/>
              <a:gd name="connsiteY12" fmla="*/ 853808 h 2517600"/>
              <a:gd name="connsiteX13" fmla="*/ 206311 w 3016858"/>
              <a:gd name="connsiteY13" fmla="*/ 118237 h 2517600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827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114787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827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065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065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41300 w 3051847"/>
              <a:gd name="connsiteY0" fmla="*/ 118237 h 2465059"/>
              <a:gd name="connsiteX1" fmla="*/ 1402964 w 3051847"/>
              <a:gd name="connsiteY1" fmla="*/ 144387 h 2465059"/>
              <a:gd name="connsiteX2" fmla="*/ 2787264 w 3051847"/>
              <a:gd name="connsiteY2" fmla="*/ 118987 h 2465059"/>
              <a:gd name="connsiteX3" fmla="*/ 2990464 w 3051847"/>
              <a:gd name="connsiteY3" fmla="*/ 779387 h 2465059"/>
              <a:gd name="connsiteX4" fmla="*/ 2444364 w 3051847"/>
              <a:gd name="connsiteY4" fmla="*/ 1020687 h 2465059"/>
              <a:gd name="connsiteX5" fmla="*/ 1841500 w 3051847"/>
              <a:gd name="connsiteY5" fmla="*/ 853808 h 2465059"/>
              <a:gd name="connsiteX6" fmla="*/ 2146300 w 3051847"/>
              <a:gd name="connsiteY6" fmla="*/ 2009705 h 2465059"/>
              <a:gd name="connsiteX7" fmla="*/ 1841500 w 3051847"/>
              <a:gd name="connsiteY7" fmla="*/ 2324950 h 2465059"/>
              <a:gd name="connsiteX8" fmla="*/ 1384300 w 3051847"/>
              <a:gd name="connsiteY8" fmla="*/ 1169052 h 2465059"/>
              <a:gd name="connsiteX9" fmla="*/ 1003300 w 3051847"/>
              <a:gd name="connsiteY9" fmla="*/ 2219869 h 2465059"/>
              <a:gd name="connsiteX10" fmla="*/ 622300 w 3051847"/>
              <a:gd name="connsiteY10" fmla="*/ 2009705 h 2465059"/>
              <a:gd name="connsiteX11" fmla="*/ 774700 w 3051847"/>
              <a:gd name="connsiteY11" fmla="*/ 958891 h 2465059"/>
              <a:gd name="connsiteX12" fmla="*/ 88900 w 3051847"/>
              <a:gd name="connsiteY12" fmla="*/ 853807 h 2465059"/>
              <a:gd name="connsiteX13" fmla="*/ 241300 w 3051847"/>
              <a:gd name="connsiteY13" fmla="*/ 118237 h 2465059"/>
              <a:gd name="connsiteX0" fmla="*/ 219011 w 3105757"/>
              <a:gd name="connsiteY0" fmla="*/ 315244 h 2451904"/>
              <a:gd name="connsiteX1" fmla="*/ 1456874 w 3105757"/>
              <a:gd name="connsiteY1" fmla="*/ 131232 h 2451904"/>
              <a:gd name="connsiteX2" fmla="*/ 2841174 w 3105757"/>
              <a:gd name="connsiteY2" fmla="*/ 105832 h 2451904"/>
              <a:gd name="connsiteX3" fmla="*/ 3044374 w 3105757"/>
              <a:gd name="connsiteY3" fmla="*/ 766232 h 2451904"/>
              <a:gd name="connsiteX4" fmla="*/ 2498274 w 3105757"/>
              <a:gd name="connsiteY4" fmla="*/ 1007532 h 2451904"/>
              <a:gd name="connsiteX5" fmla="*/ 1895410 w 3105757"/>
              <a:gd name="connsiteY5" fmla="*/ 840653 h 2451904"/>
              <a:gd name="connsiteX6" fmla="*/ 2200210 w 3105757"/>
              <a:gd name="connsiteY6" fmla="*/ 1996550 h 2451904"/>
              <a:gd name="connsiteX7" fmla="*/ 1895410 w 3105757"/>
              <a:gd name="connsiteY7" fmla="*/ 2311795 h 2451904"/>
              <a:gd name="connsiteX8" fmla="*/ 1438210 w 3105757"/>
              <a:gd name="connsiteY8" fmla="*/ 1155897 h 2451904"/>
              <a:gd name="connsiteX9" fmla="*/ 1057210 w 3105757"/>
              <a:gd name="connsiteY9" fmla="*/ 2206714 h 2451904"/>
              <a:gd name="connsiteX10" fmla="*/ 676210 w 3105757"/>
              <a:gd name="connsiteY10" fmla="*/ 1996550 h 2451904"/>
              <a:gd name="connsiteX11" fmla="*/ 828610 w 3105757"/>
              <a:gd name="connsiteY11" fmla="*/ 945736 h 2451904"/>
              <a:gd name="connsiteX12" fmla="*/ 142810 w 3105757"/>
              <a:gd name="connsiteY12" fmla="*/ 840652 h 2451904"/>
              <a:gd name="connsiteX13" fmla="*/ 219011 w 3105757"/>
              <a:gd name="connsiteY13" fmla="*/ 315244 h 2451904"/>
              <a:gd name="connsiteX0" fmla="*/ 219011 w 3105757"/>
              <a:gd name="connsiteY0" fmla="*/ 210163 h 2451905"/>
              <a:gd name="connsiteX1" fmla="*/ 1456874 w 3105757"/>
              <a:gd name="connsiteY1" fmla="*/ 131233 h 2451905"/>
              <a:gd name="connsiteX2" fmla="*/ 2841174 w 3105757"/>
              <a:gd name="connsiteY2" fmla="*/ 105833 h 2451905"/>
              <a:gd name="connsiteX3" fmla="*/ 3044374 w 3105757"/>
              <a:gd name="connsiteY3" fmla="*/ 766233 h 2451905"/>
              <a:gd name="connsiteX4" fmla="*/ 2498274 w 3105757"/>
              <a:gd name="connsiteY4" fmla="*/ 1007533 h 2451905"/>
              <a:gd name="connsiteX5" fmla="*/ 1895410 w 3105757"/>
              <a:gd name="connsiteY5" fmla="*/ 840654 h 2451905"/>
              <a:gd name="connsiteX6" fmla="*/ 2200210 w 3105757"/>
              <a:gd name="connsiteY6" fmla="*/ 1996551 h 2451905"/>
              <a:gd name="connsiteX7" fmla="*/ 1895410 w 3105757"/>
              <a:gd name="connsiteY7" fmla="*/ 2311796 h 2451905"/>
              <a:gd name="connsiteX8" fmla="*/ 1438210 w 3105757"/>
              <a:gd name="connsiteY8" fmla="*/ 1155898 h 2451905"/>
              <a:gd name="connsiteX9" fmla="*/ 1057210 w 3105757"/>
              <a:gd name="connsiteY9" fmla="*/ 2206715 h 2451905"/>
              <a:gd name="connsiteX10" fmla="*/ 676210 w 3105757"/>
              <a:gd name="connsiteY10" fmla="*/ 1996551 h 2451905"/>
              <a:gd name="connsiteX11" fmla="*/ 828610 w 3105757"/>
              <a:gd name="connsiteY11" fmla="*/ 945737 h 2451905"/>
              <a:gd name="connsiteX12" fmla="*/ 142810 w 3105757"/>
              <a:gd name="connsiteY12" fmla="*/ 840653 h 2451905"/>
              <a:gd name="connsiteX13" fmla="*/ 219011 w 3105757"/>
              <a:gd name="connsiteY13" fmla="*/ 210163 h 2451905"/>
              <a:gd name="connsiteX0" fmla="*/ 219011 w 3096297"/>
              <a:gd name="connsiteY0" fmla="*/ 118237 h 2359979"/>
              <a:gd name="connsiteX1" fmla="*/ 1456874 w 3096297"/>
              <a:gd name="connsiteY1" fmla="*/ 39307 h 2359979"/>
              <a:gd name="connsiteX2" fmla="*/ 2809811 w 3096297"/>
              <a:gd name="connsiteY2" fmla="*/ 118239 h 2359979"/>
              <a:gd name="connsiteX3" fmla="*/ 3044374 w 3096297"/>
              <a:gd name="connsiteY3" fmla="*/ 674307 h 2359979"/>
              <a:gd name="connsiteX4" fmla="*/ 2498274 w 3096297"/>
              <a:gd name="connsiteY4" fmla="*/ 915607 h 2359979"/>
              <a:gd name="connsiteX5" fmla="*/ 1895410 w 3096297"/>
              <a:gd name="connsiteY5" fmla="*/ 748728 h 2359979"/>
              <a:gd name="connsiteX6" fmla="*/ 2200210 w 3096297"/>
              <a:gd name="connsiteY6" fmla="*/ 1904625 h 2359979"/>
              <a:gd name="connsiteX7" fmla="*/ 1895410 w 3096297"/>
              <a:gd name="connsiteY7" fmla="*/ 2219870 h 2359979"/>
              <a:gd name="connsiteX8" fmla="*/ 1438210 w 3096297"/>
              <a:gd name="connsiteY8" fmla="*/ 1063972 h 2359979"/>
              <a:gd name="connsiteX9" fmla="*/ 1057210 w 3096297"/>
              <a:gd name="connsiteY9" fmla="*/ 2114789 h 2359979"/>
              <a:gd name="connsiteX10" fmla="*/ 676210 w 3096297"/>
              <a:gd name="connsiteY10" fmla="*/ 1904625 h 2359979"/>
              <a:gd name="connsiteX11" fmla="*/ 828610 w 3096297"/>
              <a:gd name="connsiteY11" fmla="*/ 853811 h 2359979"/>
              <a:gd name="connsiteX12" fmla="*/ 142810 w 3096297"/>
              <a:gd name="connsiteY12" fmla="*/ 748727 h 2359979"/>
              <a:gd name="connsiteX13" fmla="*/ 219011 w 3096297"/>
              <a:gd name="connsiteY13" fmla="*/ 118237 h 2359979"/>
              <a:gd name="connsiteX0" fmla="*/ 219011 w 3048001"/>
              <a:gd name="connsiteY0" fmla="*/ 118237 h 2359979"/>
              <a:gd name="connsiteX1" fmla="*/ 1456874 w 3048001"/>
              <a:gd name="connsiteY1" fmla="*/ 39307 h 2359979"/>
              <a:gd name="connsiteX2" fmla="*/ 2809811 w 3048001"/>
              <a:gd name="connsiteY2" fmla="*/ 118239 h 2359979"/>
              <a:gd name="connsiteX3" fmla="*/ 2886011 w 3048001"/>
              <a:gd name="connsiteY3" fmla="*/ 643647 h 2359979"/>
              <a:gd name="connsiteX4" fmla="*/ 2498274 w 3048001"/>
              <a:gd name="connsiteY4" fmla="*/ 915607 h 2359979"/>
              <a:gd name="connsiteX5" fmla="*/ 1895410 w 3048001"/>
              <a:gd name="connsiteY5" fmla="*/ 748728 h 2359979"/>
              <a:gd name="connsiteX6" fmla="*/ 2200210 w 3048001"/>
              <a:gd name="connsiteY6" fmla="*/ 1904625 h 2359979"/>
              <a:gd name="connsiteX7" fmla="*/ 1895410 w 3048001"/>
              <a:gd name="connsiteY7" fmla="*/ 2219870 h 2359979"/>
              <a:gd name="connsiteX8" fmla="*/ 1438210 w 3048001"/>
              <a:gd name="connsiteY8" fmla="*/ 1063972 h 2359979"/>
              <a:gd name="connsiteX9" fmla="*/ 1057210 w 3048001"/>
              <a:gd name="connsiteY9" fmla="*/ 2114789 h 2359979"/>
              <a:gd name="connsiteX10" fmla="*/ 676210 w 3048001"/>
              <a:gd name="connsiteY10" fmla="*/ 1904625 h 2359979"/>
              <a:gd name="connsiteX11" fmla="*/ 828610 w 3048001"/>
              <a:gd name="connsiteY11" fmla="*/ 853811 h 2359979"/>
              <a:gd name="connsiteX12" fmla="*/ 142810 w 3048001"/>
              <a:gd name="connsiteY12" fmla="*/ 748727 h 2359979"/>
              <a:gd name="connsiteX13" fmla="*/ 219011 w 3048001"/>
              <a:gd name="connsiteY13" fmla="*/ 118237 h 2359979"/>
              <a:gd name="connsiteX0" fmla="*/ 219011 w 3048001"/>
              <a:gd name="connsiteY0" fmla="*/ 118237 h 2359979"/>
              <a:gd name="connsiteX1" fmla="*/ 1456874 w 3048001"/>
              <a:gd name="connsiteY1" fmla="*/ 39307 h 2359979"/>
              <a:gd name="connsiteX2" fmla="*/ 2809811 w 3048001"/>
              <a:gd name="connsiteY2" fmla="*/ 118239 h 2359979"/>
              <a:gd name="connsiteX3" fmla="*/ 2886011 w 3048001"/>
              <a:gd name="connsiteY3" fmla="*/ 643647 h 2359979"/>
              <a:gd name="connsiteX4" fmla="*/ 2428811 w 3048001"/>
              <a:gd name="connsiteY4" fmla="*/ 748728 h 2359979"/>
              <a:gd name="connsiteX5" fmla="*/ 1895410 w 3048001"/>
              <a:gd name="connsiteY5" fmla="*/ 748728 h 2359979"/>
              <a:gd name="connsiteX6" fmla="*/ 2200210 w 3048001"/>
              <a:gd name="connsiteY6" fmla="*/ 1904625 h 2359979"/>
              <a:gd name="connsiteX7" fmla="*/ 1895410 w 3048001"/>
              <a:gd name="connsiteY7" fmla="*/ 2219870 h 2359979"/>
              <a:gd name="connsiteX8" fmla="*/ 1438210 w 3048001"/>
              <a:gd name="connsiteY8" fmla="*/ 1063972 h 2359979"/>
              <a:gd name="connsiteX9" fmla="*/ 1057210 w 3048001"/>
              <a:gd name="connsiteY9" fmla="*/ 2114789 h 2359979"/>
              <a:gd name="connsiteX10" fmla="*/ 676210 w 3048001"/>
              <a:gd name="connsiteY10" fmla="*/ 1904625 h 2359979"/>
              <a:gd name="connsiteX11" fmla="*/ 828610 w 3048001"/>
              <a:gd name="connsiteY11" fmla="*/ 853811 h 2359979"/>
              <a:gd name="connsiteX12" fmla="*/ 142810 w 3048001"/>
              <a:gd name="connsiteY12" fmla="*/ 748727 h 2359979"/>
              <a:gd name="connsiteX13" fmla="*/ 219011 w 3048001"/>
              <a:gd name="connsiteY13" fmla="*/ 118237 h 2359979"/>
              <a:gd name="connsiteX0" fmla="*/ 219011 w 2971801"/>
              <a:gd name="connsiteY0" fmla="*/ 118237 h 2359979"/>
              <a:gd name="connsiteX1" fmla="*/ 1456874 w 2971801"/>
              <a:gd name="connsiteY1" fmla="*/ 39307 h 2359979"/>
              <a:gd name="connsiteX2" fmla="*/ 2733611 w 2971801"/>
              <a:gd name="connsiteY2" fmla="*/ 118239 h 2359979"/>
              <a:gd name="connsiteX3" fmla="*/ 2886011 w 2971801"/>
              <a:gd name="connsiteY3" fmla="*/ 643647 h 2359979"/>
              <a:gd name="connsiteX4" fmla="*/ 2428811 w 2971801"/>
              <a:gd name="connsiteY4" fmla="*/ 748728 h 2359979"/>
              <a:gd name="connsiteX5" fmla="*/ 1895410 w 2971801"/>
              <a:gd name="connsiteY5" fmla="*/ 748728 h 2359979"/>
              <a:gd name="connsiteX6" fmla="*/ 2200210 w 2971801"/>
              <a:gd name="connsiteY6" fmla="*/ 1904625 h 2359979"/>
              <a:gd name="connsiteX7" fmla="*/ 1895410 w 2971801"/>
              <a:gd name="connsiteY7" fmla="*/ 2219870 h 2359979"/>
              <a:gd name="connsiteX8" fmla="*/ 1438210 w 2971801"/>
              <a:gd name="connsiteY8" fmla="*/ 1063972 h 2359979"/>
              <a:gd name="connsiteX9" fmla="*/ 1057210 w 2971801"/>
              <a:gd name="connsiteY9" fmla="*/ 2114789 h 2359979"/>
              <a:gd name="connsiteX10" fmla="*/ 676210 w 2971801"/>
              <a:gd name="connsiteY10" fmla="*/ 1904625 h 2359979"/>
              <a:gd name="connsiteX11" fmla="*/ 828610 w 2971801"/>
              <a:gd name="connsiteY11" fmla="*/ 853811 h 2359979"/>
              <a:gd name="connsiteX12" fmla="*/ 142810 w 2971801"/>
              <a:gd name="connsiteY12" fmla="*/ 748727 h 2359979"/>
              <a:gd name="connsiteX13" fmla="*/ 219011 w 2971801"/>
              <a:gd name="connsiteY13" fmla="*/ 118237 h 2359979"/>
              <a:gd name="connsiteX0" fmla="*/ 219011 w 2895601"/>
              <a:gd name="connsiteY0" fmla="*/ 118237 h 2359979"/>
              <a:gd name="connsiteX1" fmla="*/ 1456874 w 2895601"/>
              <a:gd name="connsiteY1" fmla="*/ 39307 h 2359979"/>
              <a:gd name="connsiteX2" fmla="*/ 2733611 w 2895601"/>
              <a:gd name="connsiteY2" fmla="*/ 118239 h 2359979"/>
              <a:gd name="connsiteX3" fmla="*/ 2428811 w 2895601"/>
              <a:gd name="connsiteY3" fmla="*/ 748728 h 2359979"/>
              <a:gd name="connsiteX4" fmla="*/ 1895410 w 2895601"/>
              <a:gd name="connsiteY4" fmla="*/ 748728 h 2359979"/>
              <a:gd name="connsiteX5" fmla="*/ 2200210 w 2895601"/>
              <a:gd name="connsiteY5" fmla="*/ 1904625 h 2359979"/>
              <a:gd name="connsiteX6" fmla="*/ 1895410 w 2895601"/>
              <a:gd name="connsiteY6" fmla="*/ 2219870 h 2359979"/>
              <a:gd name="connsiteX7" fmla="*/ 1438210 w 2895601"/>
              <a:gd name="connsiteY7" fmla="*/ 1063972 h 2359979"/>
              <a:gd name="connsiteX8" fmla="*/ 1057210 w 2895601"/>
              <a:gd name="connsiteY8" fmla="*/ 2114789 h 2359979"/>
              <a:gd name="connsiteX9" fmla="*/ 676210 w 2895601"/>
              <a:gd name="connsiteY9" fmla="*/ 1904625 h 2359979"/>
              <a:gd name="connsiteX10" fmla="*/ 828610 w 2895601"/>
              <a:gd name="connsiteY10" fmla="*/ 853811 h 2359979"/>
              <a:gd name="connsiteX11" fmla="*/ 142810 w 2895601"/>
              <a:gd name="connsiteY11" fmla="*/ 748727 h 2359979"/>
              <a:gd name="connsiteX12" fmla="*/ 219011 w 2895601"/>
              <a:gd name="connsiteY12" fmla="*/ 118237 h 2359979"/>
              <a:gd name="connsiteX0" fmla="*/ 219011 w 2921000"/>
              <a:gd name="connsiteY0" fmla="*/ 118237 h 2359979"/>
              <a:gd name="connsiteX1" fmla="*/ 1456874 w 2921000"/>
              <a:gd name="connsiteY1" fmla="*/ 39307 h 2359979"/>
              <a:gd name="connsiteX2" fmla="*/ 2733611 w 2921000"/>
              <a:gd name="connsiteY2" fmla="*/ 118239 h 2359979"/>
              <a:gd name="connsiteX3" fmla="*/ 2581211 w 2921000"/>
              <a:gd name="connsiteY3" fmla="*/ 748728 h 2359979"/>
              <a:gd name="connsiteX4" fmla="*/ 1895410 w 2921000"/>
              <a:gd name="connsiteY4" fmla="*/ 748728 h 2359979"/>
              <a:gd name="connsiteX5" fmla="*/ 2200210 w 2921000"/>
              <a:gd name="connsiteY5" fmla="*/ 1904625 h 2359979"/>
              <a:gd name="connsiteX6" fmla="*/ 1895410 w 2921000"/>
              <a:gd name="connsiteY6" fmla="*/ 2219870 h 2359979"/>
              <a:gd name="connsiteX7" fmla="*/ 1438210 w 2921000"/>
              <a:gd name="connsiteY7" fmla="*/ 1063972 h 2359979"/>
              <a:gd name="connsiteX8" fmla="*/ 1057210 w 2921000"/>
              <a:gd name="connsiteY8" fmla="*/ 2114789 h 2359979"/>
              <a:gd name="connsiteX9" fmla="*/ 676210 w 2921000"/>
              <a:gd name="connsiteY9" fmla="*/ 1904625 h 2359979"/>
              <a:gd name="connsiteX10" fmla="*/ 828610 w 2921000"/>
              <a:gd name="connsiteY10" fmla="*/ 853811 h 2359979"/>
              <a:gd name="connsiteX11" fmla="*/ 142810 w 2921000"/>
              <a:gd name="connsiteY11" fmla="*/ 748727 h 2359979"/>
              <a:gd name="connsiteX12" fmla="*/ 219011 w 2921000"/>
              <a:gd name="connsiteY12" fmla="*/ 118237 h 2359979"/>
              <a:gd name="connsiteX0" fmla="*/ 219011 w 3054286"/>
              <a:gd name="connsiteY0" fmla="*/ 118237 h 2359979"/>
              <a:gd name="connsiteX1" fmla="*/ 1456874 w 3054286"/>
              <a:gd name="connsiteY1" fmla="*/ 39307 h 2359979"/>
              <a:gd name="connsiteX2" fmla="*/ 2733611 w 3054286"/>
              <a:gd name="connsiteY2" fmla="*/ 118239 h 2359979"/>
              <a:gd name="connsiteX3" fmla="*/ 2581211 w 3054286"/>
              <a:gd name="connsiteY3" fmla="*/ 748728 h 2359979"/>
              <a:gd name="connsiteX4" fmla="*/ 1895410 w 3054286"/>
              <a:gd name="connsiteY4" fmla="*/ 748728 h 2359979"/>
              <a:gd name="connsiteX5" fmla="*/ 2200210 w 3054286"/>
              <a:gd name="connsiteY5" fmla="*/ 1904625 h 2359979"/>
              <a:gd name="connsiteX6" fmla="*/ 1895410 w 3054286"/>
              <a:gd name="connsiteY6" fmla="*/ 2219870 h 2359979"/>
              <a:gd name="connsiteX7" fmla="*/ 1438210 w 3054286"/>
              <a:gd name="connsiteY7" fmla="*/ 1063972 h 2359979"/>
              <a:gd name="connsiteX8" fmla="*/ 1057210 w 3054286"/>
              <a:gd name="connsiteY8" fmla="*/ 2114789 h 2359979"/>
              <a:gd name="connsiteX9" fmla="*/ 676210 w 3054286"/>
              <a:gd name="connsiteY9" fmla="*/ 1904625 h 2359979"/>
              <a:gd name="connsiteX10" fmla="*/ 828610 w 3054286"/>
              <a:gd name="connsiteY10" fmla="*/ 853811 h 2359979"/>
              <a:gd name="connsiteX11" fmla="*/ 142810 w 3054286"/>
              <a:gd name="connsiteY11" fmla="*/ 748727 h 2359979"/>
              <a:gd name="connsiteX12" fmla="*/ 219011 w 3054286"/>
              <a:gd name="connsiteY12" fmla="*/ 118237 h 2359979"/>
              <a:gd name="connsiteX0" fmla="*/ 219011 w 3054285"/>
              <a:gd name="connsiteY0" fmla="*/ 118237 h 2359979"/>
              <a:gd name="connsiteX1" fmla="*/ 1456874 w 3054285"/>
              <a:gd name="connsiteY1" fmla="*/ 39307 h 2359979"/>
              <a:gd name="connsiteX2" fmla="*/ 2733611 w 3054285"/>
              <a:gd name="connsiteY2" fmla="*/ 118239 h 2359979"/>
              <a:gd name="connsiteX3" fmla="*/ 2581210 w 3054285"/>
              <a:gd name="connsiteY3" fmla="*/ 748728 h 2359979"/>
              <a:gd name="connsiteX4" fmla="*/ 1895410 w 3054285"/>
              <a:gd name="connsiteY4" fmla="*/ 748728 h 2359979"/>
              <a:gd name="connsiteX5" fmla="*/ 2200210 w 3054285"/>
              <a:gd name="connsiteY5" fmla="*/ 1904625 h 2359979"/>
              <a:gd name="connsiteX6" fmla="*/ 1895410 w 3054285"/>
              <a:gd name="connsiteY6" fmla="*/ 2219870 h 2359979"/>
              <a:gd name="connsiteX7" fmla="*/ 1438210 w 3054285"/>
              <a:gd name="connsiteY7" fmla="*/ 1063972 h 2359979"/>
              <a:gd name="connsiteX8" fmla="*/ 1057210 w 3054285"/>
              <a:gd name="connsiteY8" fmla="*/ 2114789 h 2359979"/>
              <a:gd name="connsiteX9" fmla="*/ 676210 w 3054285"/>
              <a:gd name="connsiteY9" fmla="*/ 1904625 h 2359979"/>
              <a:gd name="connsiteX10" fmla="*/ 828610 w 3054285"/>
              <a:gd name="connsiteY10" fmla="*/ 853811 h 2359979"/>
              <a:gd name="connsiteX11" fmla="*/ 142810 w 3054285"/>
              <a:gd name="connsiteY11" fmla="*/ 748727 h 2359979"/>
              <a:gd name="connsiteX12" fmla="*/ 219011 w 3054285"/>
              <a:gd name="connsiteY12" fmla="*/ 118237 h 2359979"/>
              <a:gd name="connsiteX0" fmla="*/ 219011 w 3054285"/>
              <a:gd name="connsiteY0" fmla="*/ 118237 h 2359979"/>
              <a:gd name="connsiteX1" fmla="*/ 1456874 w 3054285"/>
              <a:gd name="connsiteY1" fmla="*/ 39307 h 2359979"/>
              <a:gd name="connsiteX2" fmla="*/ 2733611 w 3054285"/>
              <a:gd name="connsiteY2" fmla="*/ 118239 h 2359979"/>
              <a:gd name="connsiteX3" fmla="*/ 2581210 w 3054285"/>
              <a:gd name="connsiteY3" fmla="*/ 748728 h 2359979"/>
              <a:gd name="connsiteX4" fmla="*/ 1895410 w 3054285"/>
              <a:gd name="connsiteY4" fmla="*/ 748728 h 2359979"/>
              <a:gd name="connsiteX5" fmla="*/ 2200210 w 3054285"/>
              <a:gd name="connsiteY5" fmla="*/ 1904625 h 2359979"/>
              <a:gd name="connsiteX6" fmla="*/ 1895410 w 3054285"/>
              <a:gd name="connsiteY6" fmla="*/ 2219870 h 2359979"/>
              <a:gd name="connsiteX7" fmla="*/ 1438210 w 3054285"/>
              <a:gd name="connsiteY7" fmla="*/ 1063972 h 2359979"/>
              <a:gd name="connsiteX8" fmla="*/ 1057210 w 3054285"/>
              <a:gd name="connsiteY8" fmla="*/ 2114789 h 2359979"/>
              <a:gd name="connsiteX9" fmla="*/ 676210 w 3054285"/>
              <a:gd name="connsiteY9" fmla="*/ 1904625 h 2359979"/>
              <a:gd name="connsiteX10" fmla="*/ 828610 w 3054285"/>
              <a:gd name="connsiteY10" fmla="*/ 853811 h 2359979"/>
              <a:gd name="connsiteX11" fmla="*/ 142810 w 3054285"/>
              <a:gd name="connsiteY11" fmla="*/ 748727 h 2359979"/>
              <a:gd name="connsiteX12" fmla="*/ 219011 w 3054285"/>
              <a:gd name="connsiteY12" fmla="*/ 118237 h 2359979"/>
              <a:gd name="connsiteX0" fmla="*/ 219011 w 3130486"/>
              <a:gd name="connsiteY0" fmla="*/ 118237 h 2359979"/>
              <a:gd name="connsiteX1" fmla="*/ 1456874 w 3130486"/>
              <a:gd name="connsiteY1" fmla="*/ 39307 h 2359979"/>
              <a:gd name="connsiteX2" fmla="*/ 2733611 w 3130486"/>
              <a:gd name="connsiteY2" fmla="*/ 118239 h 2359979"/>
              <a:gd name="connsiteX3" fmla="*/ 2657411 w 3130486"/>
              <a:gd name="connsiteY3" fmla="*/ 748728 h 2359979"/>
              <a:gd name="connsiteX4" fmla="*/ 1895410 w 3130486"/>
              <a:gd name="connsiteY4" fmla="*/ 748728 h 2359979"/>
              <a:gd name="connsiteX5" fmla="*/ 2200210 w 3130486"/>
              <a:gd name="connsiteY5" fmla="*/ 1904625 h 2359979"/>
              <a:gd name="connsiteX6" fmla="*/ 1895410 w 3130486"/>
              <a:gd name="connsiteY6" fmla="*/ 2219870 h 2359979"/>
              <a:gd name="connsiteX7" fmla="*/ 1438210 w 3130486"/>
              <a:gd name="connsiteY7" fmla="*/ 1063972 h 2359979"/>
              <a:gd name="connsiteX8" fmla="*/ 1057210 w 3130486"/>
              <a:gd name="connsiteY8" fmla="*/ 2114789 h 2359979"/>
              <a:gd name="connsiteX9" fmla="*/ 676210 w 3130486"/>
              <a:gd name="connsiteY9" fmla="*/ 1904625 h 2359979"/>
              <a:gd name="connsiteX10" fmla="*/ 828610 w 3130486"/>
              <a:gd name="connsiteY10" fmla="*/ 853811 h 2359979"/>
              <a:gd name="connsiteX11" fmla="*/ 142810 w 3130486"/>
              <a:gd name="connsiteY11" fmla="*/ 748727 h 2359979"/>
              <a:gd name="connsiteX12" fmla="*/ 219011 w 3130486"/>
              <a:gd name="connsiteY12" fmla="*/ 118237 h 2359979"/>
              <a:gd name="connsiteX0" fmla="*/ 219011 w 3130486"/>
              <a:gd name="connsiteY0" fmla="*/ 118237 h 2359979"/>
              <a:gd name="connsiteX1" fmla="*/ 1456874 w 3130486"/>
              <a:gd name="connsiteY1" fmla="*/ 39307 h 2359979"/>
              <a:gd name="connsiteX2" fmla="*/ 2581210 w 3130486"/>
              <a:gd name="connsiteY2" fmla="*/ 118239 h 2359979"/>
              <a:gd name="connsiteX3" fmla="*/ 2657411 w 3130486"/>
              <a:gd name="connsiteY3" fmla="*/ 748728 h 2359979"/>
              <a:gd name="connsiteX4" fmla="*/ 1895410 w 3130486"/>
              <a:gd name="connsiteY4" fmla="*/ 748728 h 2359979"/>
              <a:gd name="connsiteX5" fmla="*/ 2200210 w 3130486"/>
              <a:gd name="connsiteY5" fmla="*/ 1904625 h 2359979"/>
              <a:gd name="connsiteX6" fmla="*/ 1895410 w 3130486"/>
              <a:gd name="connsiteY6" fmla="*/ 2219870 h 2359979"/>
              <a:gd name="connsiteX7" fmla="*/ 1438210 w 3130486"/>
              <a:gd name="connsiteY7" fmla="*/ 1063972 h 2359979"/>
              <a:gd name="connsiteX8" fmla="*/ 1057210 w 3130486"/>
              <a:gd name="connsiteY8" fmla="*/ 2114789 h 2359979"/>
              <a:gd name="connsiteX9" fmla="*/ 676210 w 3130486"/>
              <a:gd name="connsiteY9" fmla="*/ 1904625 h 2359979"/>
              <a:gd name="connsiteX10" fmla="*/ 828610 w 3130486"/>
              <a:gd name="connsiteY10" fmla="*/ 853811 h 2359979"/>
              <a:gd name="connsiteX11" fmla="*/ 142810 w 3130486"/>
              <a:gd name="connsiteY11" fmla="*/ 748727 h 2359979"/>
              <a:gd name="connsiteX12" fmla="*/ 219011 w 3130486"/>
              <a:gd name="connsiteY12" fmla="*/ 118237 h 235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0486" h="2359979">
                <a:moveTo>
                  <a:pt x="219011" y="118237"/>
                </a:moveTo>
                <a:cubicBezTo>
                  <a:pt x="438022" y="0"/>
                  <a:pt x="1063174" y="39307"/>
                  <a:pt x="1456874" y="39307"/>
                </a:cubicBezTo>
                <a:cubicBezTo>
                  <a:pt x="1850574" y="39307"/>
                  <a:pt x="2381121" y="2"/>
                  <a:pt x="2581210" y="118239"/>
                </a:cubicBezTo>
                <a:cubicBezTo>
                  <a:pt x="2781299" y="236476"/>
                  <a:pt x="3130486" y="525430"/>
                  <a:pt x="2657411" y="748728"/>
                </a:cubicBezTo>
                <a:cubicBezTo>
                  <a:pt x="2312924" y="886649"/>
                  <a:pt x="1971610" y="556079"/>
                  <a:pt x="1895410" y="748728"/>
                </a:cubicBezTo>
                <a:cubicBezTo>
                  <a:pt x="1819210" y="941378"/>
                  <a:pt x="2200210" y="1659435"/>
                  <a:pt x="2200210" y="1904625"/>
                </a:cubicBezTo>
                <a:cubicBezTo>
                  <a:pt x="2200210" y="2149815"/>
                  <a:pt x="2022410" y="2359979"/>
                  <a:pt x="1895410" y="2219870"/>
                </a:cubicBezTo>
                <a:cubicBezTo>
                  <a:pt x="1768410" y="2079761"/>
                  <a:pt x="1577910" y="1081485"/>
                  <a:pt x="1438210" y="1063972"/>
                </a:cubicBezTo>
                <a:cubicBezTo>
                  <a:pt x="1298510" y="1046459"/>
                  <a:pt x="1184210" y="1974680"/>
                  <a:pt x="1057210" y="2114789"/>
                </a:cubicBezTo>
                <a:cubicBezTo>
                  <a:pt x="930210" y="2254898"/>
                  <a:pt x="714310" y="2114788"/>
                  <a:pt x="676210" y="1904625"/>
                </a:cubicBezTo>
                <a:cubicBezTo>
                  <a:pt x="638110" y="1694462"/>
                  <a:pt x="917510" y="1046461"/>
                  <a:pt x="828610" y="853811"/>
                </a:cubicBezTo>
                <a:cubicBezTo>
                  <a:pt x="739710" y="661161"/>
                  <a:pt x="244410" y="871323"/>
                  <a:pt x="142810" y="748727"/>
                </a:cubicBezTo>
                <a:cubicBezTo>
                  <a:pt x="41210" y="626131"/>
                  <a:pt x="0" y="236474"/>
                  <a:pt x="219011" y="118237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5562600" y="2052963"/>
            <a:ext cx="457200" cy="47237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3" name="Group 132"/>
          <p:cNvGrpSpPr/>
          <p:nvPr/>
        </p:nvGrpSpPr>
        <p:grpSpPr>
          <a:xfrm>
            <a:off x="4509245" y="2142458"/>
            <a:ext cx="3699724" cy="2361854"/>
            <a:chOff x="2659383" y="2354414"/>
            <a:chExt cx="3699724" cy="2361854"/>
          </a:xfrm>
        </p:grpSpPr>
        <p:grpSp>
          <p:nvGrpSpPr>
            <p:cNvPr id="4" name="Group 16"/>
            <p:cNvGrpSpPr/>
            <p:nvPr/>
          </p:nvGrpSpPr>
          <p:grpSpPr>
            <a:xfrm>
              <a:off x="3266534" y="3390380"/>
              <a:ext cx="2485423" cy="289921"/>
              <a:chOff x="2112145" y="2360781"/>
              <a:chExt cx="2485423" cy="289921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2112145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e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6" name="Oval 5"/>
              <p:cNvSpPr/>
              <p:nvPr/>
            </p:nvSpPr>
            <p:spPr bwMode="auto">
              <a:xfrm>
                <a:off x="3209896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f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4307647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g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659383" y="4418908"/>
              <a:ext cx="3699724" cy="297360"/>
              <a:chOff x="1519063" y="3382942"/>
              <a:chExt cx="3699724" cy="29736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4928866" y="3382942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k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3792265" y="33903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j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2655664" y="3382942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i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519063" y="33903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h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659383" y="2354414"/>
              <a:ext cx="3699724" cy="297360"/>
              <a:chOff x="1526502" y="1318448"/>
              <a:chExt cx="3699724" cy="297360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4936305" y="1318448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d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799704" y="1325887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c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2663103" y="1318448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b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526502" y="1325887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a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 flipV="1">
              <a:off x="2949304" y="2506814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2" name="Straight Arrow Connector 81"/>
            <p:cNvCxnSpPr>
              <a:stCxn id="14" idx="6"/>
              <a:endCxn id="13" idx="2"/>
            </p:cNvCxnSpPr>
            <p:nvPr/>
          </p:nvCxnSpPr>
          <p:spPr bwMode="auto">
            <a:xfrm>
              <a:off x="4085905" y="2499375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/>
            <p:cNvCxnSpPr>
              <a:stCxn id="13" idx="6"/>
              <a:endCxn id="12" idx="2"/>
            </p:cNvCxnSpPr>
            <p:nvPr/>
          </p:nvCxnSpPr>
          <p:spPr bwMode="auto">
            <a:xfrm flipV="1">
              <a:off x="5222506" y="2499375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/>
            <p:cNvCxnSpPr>
              <a:stCxn id="5" idx="7"/>
              <a:endCxn id="14" idx="3"/>
            </p:cNvCxnSpPr>
            <p:nvPr/>
          </p:nvCxnSpPr>
          <p:spPr bwMode="auto">
            <a:xfrm rot="5400000" flipH="1" flipV="1">
              <a:off x="3260739" y="2855136"/>
              <a:ext cx="830961" cy="32444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Arrow Connector 86"/>
            <p:cNvCxnSpPr>
              <a:stCxn id="7" idx="1"/>
              <a:endCxn id="13" idx="5"/>
            </p:cNvCxnSpPr>
            <p:nvPr/>
          </p:nvCxnSpPr>
          <p:spPr bwMode="auto">
            <a:xfrm rot="16200000" flipV="1">
              <a:off x="4930510" y="2858854"/>
              <a:ext cx="823522" cy="32444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Arrow Connector 87"/>
            <p:cNvCxnSpPr>
              <a:stCxn id="6" idx="7"/>
              <a:endCxn id="13" idx="3"/>
            </p:cNvCxnSpPr>
            <p:nvPr/>
          </p:nvCxnSpPr>
          <p:spPr bwMode="auto">
            <a:xfrm rot="5400000" flipH="1" flipV="1">
              <a:off x="4381634" y="2839430"/>
              <a:ext cx="823522" cy="36329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Arrow Connector 92"/>
            <p:cNvCxnSpPr>
              <a:stCxn id="6" idx="1"/>
              <a:endCxn id="14" idx="5"/>
            </p:cNvCxnSpPr>
            <p:nvPr/>
          </p:nvCxnSpPr>
          <p:spPr bwMode="auto">
            <a:xfrm rot="16200000" flipV="1">
              <a:off x="3809615" y="2835710"/>
              <a:ext cx="830961" cy="36329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Straight Arrow Connector 105"/>
            <p:cNvCxnSpPr>
              <a:stCxn id="11" idx="6"/>
              <a:endCxn id="10" idx="2"/>
            </p:cNvCxnSpPr>
            <p:nvPr/>
          </p:nvCxnSpPr>
          <p:spPr bwMode="auto">
            <a:xfrm flipV="1">
              <a:off x="2949304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Straight Arrow Connector 106"/>
            <p:cNvCxnSpPr>
              <a:stCxn id="10" idx="6"/>
              <a:endCxn id="9" idx="2"/>
            </p:cNvCxnSpPr>
            <p:nvPr/>
          </p:nvCxnSpPr>
          <p:spPr bwMode="auto">
            <a:xfrm>
              <a:off x="4085905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8" name="Straight Arrow Connector 107"/>
            <p:cNvCxnSpPr>
              <a:stCxn id="9" idx="6"/>
              <a:endCxn id="8" idx="2"/>
            </p:cNvCxnSpPr>
            <p:nvPr/>
          </p:nvCxnSpPr>
          <p:spPr bwMode="auto">
            <a:xfrm flipV="1">
              <a:off x="5222506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6" name="Straight Arrow Connector 115"/>
            <p:cNvCxnSpPr>
              <a:stCxn id="10" idx="1"/>
              <a:endCxn id="5" idx="5"/>
            </p:cNvCxnSpPr>
            <p:nvPr/>
          </p:nvCxnSpPr>
          <p:spPr bwMode="auto">
            <a:xfrm rot="16200000" flipV="1">
              <a:off x="3264459" y="3887382"/>
              <a:ext cx="823523" cy="32444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Straight Arrow Connector 116"/>
            <p:cNvCxnSpPr>
              <a:stCxn id="9" idx="7"/>
              <a:endCxn id="7" idx="3"/>
            </p:cNvCxnSpPr>
            <p:nvPr/>
          </p:nvCxnSpPr>
          <p:spPr bwMode="auto">
            <a:xfrm rot="5400000" flipH="1" flipV="1">
              <a:off x="4926790" y="3891101"/>
              <a:ext cx="830962" cy="32444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8" name="Straight Arrow Connector 117"/>
            <p:cNvCxnSpPr>
              <a:stCxn id="9" idx="1"/>
              <a:endCxn id="6" idx="5"/>
            </p:cNvCxnSpPr>
            <p:nvPr/>
          </p:nvCxnSpPr>
          <p:spPr bwMode="auto">
            <a:xfrm rot="16200000" flipV="1">
              <a:off x="4377915" y="3871676"/>
              <a:ext cx="830962" cy="36329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Straight Arrow Connector 118"/>
            <p:cNvCxnSpPr>
              <a:stCxn id="10" idx="7"/>
              <a:endCxn id="6" idx="3"/>
            </p:cNvCxnSpPr>
            <p:nvPr/>
          </p:nvCxnSpPr>
          <p:spPr bwMode="auto">
            <a:xfrm rot="5400000" flipH="1" flipV="1">
              <a:off x="3813334" y="3867957"/>
              <a:ext cx="823523" cy="36329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79" name="Straight Arrow Connector 78"/>
          <p:cNvCxnSpPr>
            <a:endCxn id="78" idx="2"/>
          </p:cNvCxnSpPr>
          <p:nvPr/>
        </p:nvCxnSpPr>
        <p:spPr bwMode="auto">
          <a:xfrm flipV="1">
            <a:off x="3098800" y="2289152"/>
            <a:ext cx="2463800" cy="70830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0" name="Oval 59"/>
          <p:cNvSpPr/>
          <p:nvPr/>
        </p:nvSpPr>
        <p:spPr bwMode="auto">
          <a:xfrm>
            <a:off x="5638800" y="2146260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b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38800" y="41887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1371600" y="38839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h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1386479" y="3289260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a</a:t>
            </a:r>
          </a:p>
        </p:txBody>
      </p:sp>
      <p:sp>
        <p:nvSpPr>
          <p:cNvPr id="76" name="Oval 75"/>
          <p:cNvSpPr/>
          <p:nvPr/>
        </p:nvSpPr>
        <p:spPr bwMode="auto">
          <a:xfrm>
            <a:off x="1371600" y="3869102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1386479" y="32743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b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5130628" y="3159908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e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6228379" y="3159908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f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6796679" y="4195875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j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6796679" y="21313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16200000">
            <a:off x="-457199" y="2971800"/>
            <a:ext cx="31242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Tahoma" pitchFamily="-64" charset="0"/>
              </a:rPr>
              <a:t>Scheduler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6800" y="5496580"/>
            <a:ext cx="73914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process repeats until the scheduler is empty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622E-6 6.01573E-8 L 0.09936 -0.1119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" y="-55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93 L 0.10092 0.1344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3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34 -0.01157 0.01667 -0.02291 -0.01199 0 C -0.04065 0.0229 -0.09641 0.11892 -0.17214 0.13674 C -0.24787 0.15455 -0.35731 0.13049 -0.46674 0.10666 " pathEditMode="relative" ptsTypes="aaaA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254 -0.05206 -0.12507 -0.10389 -0.20237 -0.10459 C -0.27966 -0.10528 -0.37173 -0.05461 -0.46379 -0.00394 " pathEditMode="relative" ptsTypes="aaA">
                                      <p:cBhvr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"/>
                            </p:stCondLst>
                            <p:childTnLst>
                              <p:par>
                                <p:cTn id="6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622E-6 6.01573E-8 L 0.09936 -0.1119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" y="-559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93 L 0.10092 0.13442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3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075E-6 1.97131E-6 C -0.00903 0.03054 -0.01789 0.06108 -0.06253 0.07242 C -0.10752 0.08376 -0.19645 0.06316 -0.26889 0.06825 C -0.34115 0.07334 -0.44016 0.1062 -0.49696 0.1025 C -0.55376 0.09879 -0.58155 0.07242 -0.60934 0.04627 " pathEditMode="relative" rAng="0" ptsTypes="aaaaA">
                                      <p:cBhvr>
                                        <p:cTn id="10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67" y="5298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2614E-7 1.38362E-6 C -0.01094 -0.02291 -0.02171 -0.04512 -0.06601 -0.04604 C -0.11047 -0.04697 -0.20584 -0.00532 -0.26611 -0.00579 C -0.32638 -0.00602 -0.37676 -0.02753 -0.42713 -0.04882 " pathEditMode="relative" rAng="0" ptsTypes="aaaA">
                                      <p:cBhvr>
                                        <p:cTn id="11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65" y="-245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119E-6 -1.23091E-6 C -0.0224 0.03309 -0.04429 0.06617 -0.08216 0.07381 C -0.12002 0.08145 -0.15112 0.04419 -0.2272 0.04558 C -0.30345 0.04628 -0.42157 0.06247 -0.53951 0.07913 " pathEditMode="relative" rAng="0" ptsTypes="aaaA">
                                      <p:cBhvr>
                                        <p:cTn id="11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76" y="407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536 -0.01874 -0.05072 -0.03748 -0.08615 -0.04836 C -0.12159 -0.05923 -0.16293 -0.06317 -0.21295 -0.06456 C -0.26298 -0.06594 -0.32291 -0.07127 -0.38666 -0.05646 C -0.4504 -0.04165 -0.52284 -0.00879 -0.5951 0.02406 " pathEditMode="relative" ptsTypes="aaaaA">
                                      <p:cBhvr>
                                        <p:cTn id="1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7" grpId="0" animBg="1"/>
      <p:bldP spid="57" grpId="1" animBg="1"/>
      <p:bldP spid="56" grpId="0" animBg="1"/>
      <p:bldP spid="56" grpId="1" animBg="1"/>
      <p:bldP spid="44" grpId="0" animBg="1"/>
      <p:bldP spid="44" grpId="1" animBg="1"/>
      <p:bldP spid="62" grpId="0" animBg="1"/>
      <p:bldP spid="62" grpId="1" animBg="1"/>
      <p:bldP spid="77" grpId="0" animBg="1"/>
      <p:bldP spid="78" grpId="0" animBg="1"/>
      <p:bldP spid="60" grpId="0" animBg="1"/>
      <p:bldP spid="60" grpId="1" animBg="1"/>
      <p:bldP spid="60" grpId="2" animBg="1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6" grpId="0" animBg="1"/>
      <p:bldP spid="76" grpId="1" animBg="1"/>
      <p:bldP spid="81" grpId="0" animBg="1"/>
      <p:bldP spid="81" grpId="1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Schedule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514600"/>
            <a:ext cx="8305800" cy="1905000"/>
          </a:xfrm>
        </p:spPr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provides several different schedulers</a:t>
            </a:r>
          </a:p>
          <a:p>
            <a:pPr lvl="1"/>
            <a:r>
              <a:rPr lang="en-US" dirty="0" smtClean="0"/>
              <a:t>Round Robin: vertices are updated in a fixed order</a:t>
            </a:r>
          </a:p>
          <a:p>
            <a:pPr lvl="1"/>
            <a:r>
              <a:rPr lang="en-US" dirty="0" smtClean="0"/>
              <a:t>FIFO: Vertices are updated in the order they are added</a:t>
            </a:r>
          </a:p>
          <a:p>
            <a:pPr lvl="1"/>
            <a:r>
              <a:rPr lang="en-US" dirty="0" smtClean="0"/>
              <a:t>Priority: Vertices are updated in priority order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" y="12192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dirty="0" smtClean="0"/>
              <a:t>The choice of schedule affects the correctness and parallel performance of the algorithm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" y="4539271"/>
            <a:ext cx="86868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Obtain different algorithm</a:t>
            </a:r>
            <a:r>
              <a:rPr lang="en-US" sz="2800" kern="0" dirty="0" smtClean="0">
                <a:latin typeface="+mn-lt"/>
                <a:ea typeface="+mn-ea"/>
                <a:cs typeface="+mn-cs"/>
              </a:rPr>
              <a:t>s by simply changing a flag!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en-US" b="1" kern="0" dirty="0" smtClean="0">
                <a:latin typeface="Courier New"/>
                <a:ea typeface="+mn-ea"/>
                <a:cs typeface="Courier New"/>
              </a:rPr>
              <a:t>  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/>
                <a:ea typeface="+mn-ea"/>
                <a:cs typeface="Courier New"/>
              </a:rPr>
              <a:t>--scheduler=sweep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en-US" b="1" kern="0" dirty="0" smtClean="0">
                <a:latin typeface="Courier New"/>
                <a:ea typeface="+mn-ea"/>
                <a:cs typeface="Courier New"/>
              </a:rPr>
              <a:t>         --scheduler=</a:t>
            </a:r>
            <a:r>
              <a:rPr lang="en-US" b="1" kern="0" dirty="0" err="1" smtClean="0">
                <a:latin typeface="Courier New"/>
                <a:ea typeface="+mn-ea"/>
                <a:cs typeface="Courier New"/>
              </a:rPr>
              <a:t>fifo</a:t>
            </a:r>
            <a:endParaRPr lang="en-US" b="1" kern="0" dirty="0" smtClean="0">
              <a:latin typeface="Courier New"/>
              <a:ea typeface="+mn-ea"/>
              <a:cs typeface="Courier New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/>
                <a:ea typeface="+mn-ea"/>
                <a:cs typeface="Courier New"/>
              </a:rPr>
              <a:t>                --scheduler=priority</a:t>
            </a: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None/>
              <a:tabLst/>
              <a:defRPr/>
            </a:pPr>
            <a:endParaRPr kumimoji="0" lang="en-US" sz="28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GraphLab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3" name="Group 256"/>
          <p:cNvGrpSpPr/>
          <p:nvPr/>
        </p:nvGrpSpPr>
        <p:grpSpPr>
          <a:xfrm>
            <a:off x="1295400" y="4572000"/>
            <a:ext cx="1981200" cy="1465523"/>
            <a:chOff x="6705600" y="1066800"/>
            <a:chExt cx="1981200" cy="1465523"/>
          </a:xfrm>
        </p:grpSpPr>
        <p:sp>
          <p:nvSpPr>
            <p:cNvPr id="14" name="TextBox 13"/>
            <p:cNvSpPr txBox="1"/>
            <p:nvPr/>
          </p:nvSpPr>
          <p:spPr>
            <a:xfrm>
              <a:off x="6705600" y="10668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Scheduler</a:t>
              </a:r>
            </a:p>
          </p:txBody>
        </p:sp>
        <p:grpSp>
          <p:nvGrpSpPr>
            <p:cNvPr id="4" name="Group 87"/>
            <p:cNvGrpSpPr/>
            <p:nvPr/>
          </p:nvGrpSpPr>
          <p:grpSpPr>
            <a:xfrm rot="5400000">
              <a:off x="7420638" y="1418562"/>
              <a:ext cx="703523" cy="1524000"/>
              <a:chOff x="220878" y="1582423"/>
              <a:chExt cx="1339072" cy="2900753"/>
            </a:xfrm>
          </p:grpSpPr>
          <p:sp>
            <p:nvSpPr>
              <p:cNvPr id="82" name="Up Arrow 81"/>
              <p:cNvSpPr/>
              <p:nvPr/>
            </p:nvSpPr>
            <p:spPr bwMode="auto">
              <a:xfrm>
                <a:off x="220878" y="1582423"/>
                <a:ext cx="1339072" cy="2900753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766990" y="231197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766990" y="284349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766990" y="337501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766990" y="390653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</p:grpSp>
      <p:grpSp>
        <p:nvGrpSpPr>
          <p:cNvPr id="5" name="Group 269"/>
          <p:cNvGrpSpPr/>
          <p:nvPr/>
        </p:nvGrpSpPr>
        <p:grpSpPr>
          <a:xfrm>
            <a:off x="4648200" y="4495800"/>
            <a:ext cx="3851499" cy="1869662"/>
            <a:chOff x="4495800" y="4267200"/>
            <a:chExt cx="3851499" cy="1869662"/>
          </a:xfrm>
        </p:grpSpPr>
        <p:sp>
          <p:nvSpPr>
            <p:cNvPr id="17" name="TextBox 16"/>
            <p:cNvSpPr txBox="1"/>
            <p:nvPr/>
          </p:nvSpPr>
          <p:spPr>
            <a:xfrm>
              <a:off x="4953000" y="4267200"/>
              <a:ext cx="2942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Consistency Model</a:t>
              </a:r>
            </a:p>
          </p:txBody>
        </p:sp>
        <p:grpSp>
          <p:nvGrpSpPr>
            <p:cNvPr id="6" name="Group 123"/>
            <p:cNvGrpSpPr/>
            <p:nvPr/>
          </p:nvGrpSpPr>
          <p:grpSpPr>
            <a:xfrm>
              <a:off x="4495800" y="4876800"/>
              <a:ext cx="3851499" cy="1260062"/>
              <a:chOff x="2905452" y="3733800"/>
              <a:chExt cx="8384848" cy="2743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4584700" y="3733800"/>
                <a:ext cx="5029200" cy="27432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700" y="4114800"/>
                <a:ext cx="2895600" cy="2133600"/>
              </a:xfrm>
              <a:prstGeom prst="ellipse">
                <a:avLst/>
              </a:prstGeom>
              <a:ln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594475" y="4457700"/>
                <a:ext cx="1143000" cy="1600200"/>
              </a:xfrm>
              <a:prstGeom prst="ellipse">
                <a:avLst/>
              </a:prstGeom>
              <a:ln>
                <a:prstDash val="sysDot"/>
                <a:tailEnd type="none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823075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868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Oval 6"/>
              <p:cNvSpPr/>
              <p:nvPr/>
            </p:nvSpPr>
            <p:spPr>
              <a:xfrm>
                <a:off x="487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Curved Connector 102"/>
              <p:cNvCxnSpPr>
                <a:stCxn id="98" idx="2"/>
                <a:endCxn id="100" idx="6"/>
              </p:cNvCxnSpPr>
              <p:nvPr/>
            </p:nvCxnSpPr>
            <p:spPr>
              <a:xfrm rot="10800000">
                <a:off x="5639129" y="5295904"/>
                <a:ext cx="1183948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4" name="Cube 103"/>
              <p:cNvSpPr/>
              <p:nvPr/>
            </p:nvSpPr>
            <p:spPr>
              <a:xfrm>
                <a:off x="6116818" y="5096450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Cube 106"/>
              <p:cNvSpPr/>
              <p:nvPr/>
            </p:nvSpPr>
            <p:spPr>
              <a:xfrm>
                <a:off x="889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Cube 107"/>
              <p:cNvSpPr/>
              <p:nvPr/>
            </p:nvSpPr>
            <p:spPr>
              <a:xfrm>
                <a:off x="70361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Cube 108"/>
              <p:cNvSpPr/>
              <p:nvPr/>
            </p:nvSpPr>
            <p:spPr>
              <a:xfrm>
                <a:off x="508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0" name="Curved Connector 109"/>
              <p:cNvCxnSpPr>
                <a:stCxn id="99" idx="2"/>
                <a:endCxn id="98" idx="6"/>
              </p:cNvCxnSpPr>
              <p:nvPr/>
            </p:nvCxnSpPr>
            <p:spPr>
              <a:xfrm rot="10800000" flipV="1">
                <a:off x="7585074" y="5295899"/>
                <a:ext cx="1102054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1" name="Cube 110"/>
              <p:cNvSpPr/>
              <p:nvPr/>
            </p:nvSpPr>
            <p:spPr>
              <a:xfrm>
                <a:off x="7937827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528300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10731500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6" name="Curved Connector 115"/>
              <p:cNvCxnSpPr>
                <a:stCxn id="112" idx="2"/>
                <a:endCxn id="99" idx="6"/>
              </p:cNvCxnSpPr>
              <p:nvPr/>
            </p:nvCxnSpPr>
            <p:spPr>
              <a:xfrm rot="10800000">
                <a:off x="9449127" y="5295902"/>
                <a:ext cx="1079174" cy="3457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7" name="Cube 116"/>
              <p:cNvSpPr/>
              <p:nvPr/>
            </p:nvSpPr>
            <p:spPr>
              <a:xfrm>
                <a:off x="9779000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2905452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20" name="Curved Connector 119"/>
              <p:cNvCxnSpPr>
                <a:stCxn id="100" idx="2"/>
                <a:endCxn id="118" idx="6"/>
              </p:cNvCxnSpPr>
              <p:nvPr/>
            </p:nvCxnSpPr>
            <p:spPr>
              <a:xfrm rot="10800000" flipV="1">
                <a:off x="3667453" y="5295899"/>
                <a:ext cx="1209676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1" name="Cube 120"/>
              <p:cNvSpPr/>
              <p:nvPr/>
            </p:nvSpPr>
            <p:spPr>
              <a:xfrm>
                <a:off x="4061153" y="5105398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Cube 122"/>
              <p:cNvSpPr/>
              <p:nvPr/>
            </p:nvSpPr>
            <p:spPr>
              <a:xfrm>
                <a:off x="3108652" y="5114925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Group 4"/>
          <p:cNvGrpSpPr/>
          <p:nvPr/>
        </p:nvGrpSpPr>
        <p:grpSpPr>
          <a:xfrm>
            <a:off x="609600" y="1219200"/>
            <a:ext cx="3581400" cy="2835405"/>
            <a:chOff x="381000" y="1219200"/>
            <a:chExt cx="3581400" cy="2835405"/>
          </a:xfrm>
        </p:grpSpPr>
        <p:sp>
          <p:nvSpPr>
            <p:cNvPr id="7" name="TextBox 6"/>
            <p:cNvSpPr txBox="1"/>
            <p:nvPr/>
          </p:nvSpPr>
          <p:spPr>
            <a:xfrm>
              <a:off x="381000" y="1219200"/>
              <a:ext cx="3581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Graph Based</a:t>
              </a:r>
            </a:p>
            <a:p>
              <a:pPr algn="ctr"/>
              <a:r>
                <a:rPr lang="en-US" sz="2800" i="1" dirty="0">
                  <a:solidFill>
                    <a:prstClr val="black"/>
                  </a:solidFill>
                </a:rPr>
                <a:t>Data Representation</a:t>
              </a:r>
            </a:p>
          </p:txBody>
        </p:sp>
        <p:grpSp>
          <p:nvGrpSpPr>
            <p:cNvPr id="9" name="Group 206"/>
            <p:cNvGrpSpPr/>
            <p:nvPr/>
          </p:nvGrpSpPr>
          <p:grpSpPr>
            <a:xfrm>
              <a:off x="1143000" y="2362200"/>
              <a:ext cx="2172054" cy="1692405"/>
              <a:chOff x="457200" y="2895600"/>
              <a:chExt cx="4122177" cy="3211886"/>
            </a:xfrm>
          </p:grpSpPr>
          <p:cxnSp>
            <p:nvCxnSpPr>
              <p:cNvPr id="210" name="Straight Arrow Connector 209"/>
              <p:cNvCxnSpPr>
                <a:stCxn id="216" idx="6"/>
                <a:endCxn id="217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17" idx="6"/>
                <a:endCxn id="218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22" idx="7"/>
                <a:endCxn id="217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>
                <a:stCxn id="224" idx="1"/>
                <a:endCxn id="218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>
                <a:stCxn id="223" idx="7"/>
                <a:endCxn id="218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>
                <a:stCxn id="223" idx="1"/>
                <a:endCxn id="217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6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9" name="Oval 4"/>
              <p:cNvSpPr/>
              <p:nvPr/>
            </p:nvSpPr>
            <p:spPr bwMode="auto">
              <a:xfrm>
                <a:off x="464577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 bwMode="auto">
              <a:xfrm>
                <a:off x="19506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 bwMode="auto">
              <a:xfrm>
                <a:off x="34367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2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225" name="Straight Arrow Connector 224"/>
              <p:cNvCxnSpPr>
                <a:stCxn id="219" idx="6"/>
                <a:endCxn id="220" idx="2"/>
              </p:cNvCxnSpPr>
              <p:nvPr/>
            </p:nvCxnSpPr>
            <p:spPr bwMode="auto">
              <a:xfrm>
                <a:off x="857063" y="59112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>
                <a:stCxn id="220" idx="6"/>
                <a:endCxn id="221" idx="2"/>
              </p:cNvCxnSpPr>
              <p:nvPr/>
            </p:nvCxnSpPr>
            <p:spPr bwMode="auto">
              <a:xfrm>
                <a:off x="2343164" y="59112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>
                <a:stCxn id="220" idx="1"/>
                <a:endCxn id="222" idx="5"/>
              </p:cNvCxnSpPr>
              <p:nvPr/>
            </p:nvCxnSpPr>
            <p:spPr bwMode="auto">
              <a:xfrm rot="16200000" flipV="1">
                <a:off x="1209221" y="4973543"/>
                <a:ext cx="1139412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stCxn id="221" idx="7"/>
                <a:endCxn id="224" idx="3"/>
              </p:cNvCxnSpPr>
              <p:nvPr/>
            </p:nvCxnSpPr>
            <p:spPr bwMode="auto">
              <a:xfrm rot="5400000" flipH="1" flipV="1">
                <a:off x="34383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>
                <a:stCxn id="221" idx="1"/>
                <a:endCxn id="223" idx="5"/>
              </p:cNvCxnSpPr>
              <p:nvPr/>
            </p:nvCxnSpPr>
            <p:spPr bwMode="auto">
              <a:xfrm rot="16200000" flipV="1">
                <a:off x="2695322" y="4973543"/>
                <a:ext cx="1139412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>
                <a:stCxn id="220" idx="7"/>
                <a:endCxn id="223" idx="3"/>
              </p:cNvCxnSpPr>
              <p:nvPr/>
            </p:nvCxnSpPr>
            <p:spPr bwMode="auto">
              <a:xfrm rot="5400000" flipH="1" flipV="1">
                <a:off x="19522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" name="Group 182"/>
              <p:cNvGrpSpPr/>
              <p:nvPr/>
            </p:nvGrpSpPr>
            <p:grpSpPr>
              <a:xfrm>
                <a:off x="457200" y="2971800"/>
                <a:ext cx="4073636" cy="3124200"/>
                <a:chOff x="602223" y="2884114"/>
                <a:chExt cx="4073636" cy="3124200"/>
              </a:xfrm>
            </p:grpSpPr>
            <p:sp>
              <p:nvSpPr>
                <p:cNvPr id="245" name="Cube 244"/>
                <p:cNvSpPr/>
                <p:nvPr/>
              </p:nvSpPr>
              <p:spPr bwMode="auto">
                <a:xfrm>
                  <a:off x="658141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6" name="Cube 245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7" name="Cube 246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8" name="Cube 247"/>
                <p:cNvSpPr/>
                <p:nvPr/>
              </p:nvSpPr>
              <p:spPr bwMode="auto">
                <a:xfrm>
                  <a:off x="13716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9" name="Cube 248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0" name="Cube 249"/>
                <p:cNvSpPr/>
                <p:nvPr/>
              </p:nvSpPr>
              <p:spPr bwMode="auto">
                <a:xfrm>
                  <a:off x="3629941" y="56942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1" name="Cube 250"/>
                <p:cNvSpPr/>
                <p:nvPr/>
              </p:nvSpPr>
              <p:spPr bwMode="auto">
                <a:xfrm>
                  <a:off x="2140917" y="56561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2" name="Cube 251"/>
                <p:cNvSpPr/>
                <p:nvPr/>
              </p:nvSpPr>
              <p:spPr bwMode="auto">
                <a:xfrm>
                  <a:off x="602223" y="57035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3" name="Cube 252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1" name="Group 192"/>
              <p:cNvGrpSpPr/>
              <p:nvPr/>
            </p:nvGrpSpPr>
            <p:grpSpPr>
              <a:xfrm>
                <a:off x="1214690" y="2935878"/>
                <a:ext cx="3029680" cy="3147054"/>
                <a:chOff x="1359713" y="2848192"/>
                <a:chExt cx="3029680" cy="3147054"/>
              </a:xfrm>
            </p:grpSpPr>
            <p:sp>
              <p:nvSpPr>
                <p:cNvPr id="233" name="Cube 232"/>
                <p:cNvSpPr/>
                <p:nvPr/>
              </p:nvSpPr>
              <p:spPr bwMode="auto">
                <a:xfrm>
                  <a:off x="1359713" y="2864458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4" name="Cube 233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5" name="Cube 234"/>
                <p:cNvSpPr/>
                <p:nvPr/>
              </p:nvSpPr>
              <p:spPr bwMode="auto">
                <a:xfrm>
                  <a:off x="1750686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6" name="Cube 235"/>
                <p:cNvSpPr/>
                <p:nvPr/>
              </p:nvSpPr>
              <p:spPr bwMode="auto">
                <a:xfrm>
                  <a:off x="2547982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7" name="Cube 236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 bwMode="auto">
                <a:xfrm>
                  <a:off x="1737986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 bwMode="auto">
                <a:xfrm>
                  <a:off x="2535282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 bwMode="auto">
                <a:xfrm>
                  <a:off x="3270001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2" name="Cube 241"/>
                <p:cNvSpPr/>
                <p:nvPr/>
              </p:nvSpPr>
              <p:spPr bwMode="auto">
                <a:xfrm>
                  <a:off x="4044234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3" name="Cube 242"/>
                <p:cNvSpPr/>
                <p:nvPr/>
              </p:nvSpPr>
              <p:spPr bwMode="auto">
                <a:xfrm>
                  <a:off x="1359713" y="569044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4" name="Cube 243"/>
                <p:cNvSpPr/>
                <p:nvPr/>
              </p:nvSpPr>
              <p:spPr bwMode="auto">
                <a:xfrm>
                  <a:off x="2875826" y="5674180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</p:grpSp>
      <p:grpSp>
        <p:nvGrpSpPr>
          <p:cNvPr id="12" name="Group 2"/>
          <p:cNvGrpSpPr/>
          <p:nvPr/>
        </p:nvGrpSpPr>
        <p:grpSpPr>
          <a:xfrm>
            <a:off x="5029200" y="1219200"/>
            <a:ext cx="3048000" cy="2826717"/>
            <a:chOff x="5029200" y="1219200"/>
            <a:chExt cx="3048000" cy="2826717"/>
          </a:xfrm>
        </p:grpSpPr>
        <p:grpSp>
          <p:nvGrpSpPr>
            <p:cNvPr id="13" name="Group 205"/>
            <p:cNvGrpSpPr/>
            <p:nvPr/>
          </p:nvGrpSpPr>
          <p:grpSpPr>
            <a:xfrm>
              <a:off x="5413269" y="2209800"/>
              <a:ext cx="2435331" cy="1836117"/>
              <a:chOff x="464577" y="2641600"/>
              <a:chExt cx="4388704" cy="3308862"/>
            </a:xfrm>
          </p:grpSpPr>
          <p:sp>
            <p:nvSpPr>
              <p:cNvPr id="160" name="Freeform 159"/>
              <p:cNvSpPr/>
              <p:nvPr/>
            </p:nvSpPr>
            <p:spPr bwMode="auto">
              <a:xfrm>
                <a:off x="1706269" y="2641600"/>
                <a:ext cx="3147012" cy="2295407"/>
              </a:xfrm>
              <a:custGeom>
                <a:avLst/>
                <a:gdLst>
                  <a:gd name="connsiteX0" fmla="*/ 1930400 w 3149600"/>
                  <a:gd name="connsiteY0" fmla="*/ 159926 h 2455333"/>
                  <a:gd name="connsiteX1" fmla="*/ 237067 w 3149600"/>
                  <a:gd name="connsiteY1" fmla="*/ 193793 h 2455333"/>
                  <a:gd name="connsiteX2" fmla="*/ 508000 w 3149600"/>
                  <a:gd name="connsiteY2" fmla="*/ 1322682 h 2455333"/>
                  <a:gd name="connsiteX3" fmla="*/ 993423 w 3149600"/>
                  <a:gd name="connsiteY3" fmla="*/ 2304815 h 2455333"/>
                  <a:gd name="connsiteX4" fmla="*/ 1569156 w 3149600"/>
                  <a:gd name="connsiteY4" fmla="*/ 2225793 h 2455333"/>
                  <a:gd name="connsiteX5" fmla="*/ 1919111 w 3149600"/>
                  <a:gd name="connsiteY5" fmla="*/ 1175926 h 2455333"/>
                  <a:gd name="connsiteX6" fmla="*/ 2291645 w 3149600"/>
                  <a:gd name="connsiteY6" fmla="*/ 2135482 h 2455333"/>
                  <a:gd name="connsiteX7" fmla="*/ 2889956 w 3149600"/>
                  <a:gd name="connsiteY7" fmla="*/ 2304815 h 2455333"/>
                  <a:gd name="connsiteX8" fmla="*/ 3081867 w 3149600"/>
                  <a:gd name="connsiteY8" fmla="*/ 1841970 h 2455333"/>
                  <a:gd name="connsiteX9" fmla="*/ 2483556 w 3149600"/>
                  <a:gd name="connsiteY9" fmla="*/ 600193 h 2455333"/>
                  <a:gd name="connsiteX10" fmla="*/ 1930400 w 3149600"/>
                  <a:gd name="connsiteY10" fmla="*/ 159926 h 2455333"/>
                  <a:gd name="connsiteX0" fmla="*/ 1969911 w 3155244"/>
                  <a:gd name="connsiteY0" fmla="*/ 96426 h 2468033"/>
                  <a:gd name="connsiteX1" fmla="*/ 242711 w 3155244"/>
                  <a:gd name="connsiteY1" fmla="*/ 206493 h 2468033"/>
                  <a:gd name="connsiteX2" fmla="*/ 513644 w 3155244"/>
                  <a:gd name="connsiteY2" fmla="*/ 1335382 h 2468033"/>
                  <a:gd name="connsiteX3" fmla="*/ 999067 w 3155244"/>
                  <a:gd name="connsiteY3" fmla="*/ 2317515 h 2468033"/>
                  <a:gd name="connsiteX4" fmla="*/ 1574800 w 3155244"/>
                  <a:gd name="connsiteY4" fmla="*/ 2238493 h 2468033"/>
                  <a:gd name="connsiteX5" fmla="*/ 1924755 w 3155244"/>
                  <a:gd name="connsiteY5" fmla="*/ 1188626 h 2468033"/>
                  <a:gd name="connsiteX6" fmla="*/ 2297289 w 3155244"/>
                  <a:gd name="connsiteY6" fmla="*/ 2148182 h 2468033"/>
                  <a:gd name="connsiteX7" fmla="*/ 2895600 w 3155244"/>
                  <a:gd name="connsiteY7" fmla="*/ 2317515 h 2468033"/>
                  <a:gd name="connsiteX8" fmla="*/ 3087511 w 3155244"/>
                  <a:gd name="connsiteY8" fmla="*/ 1854670 h 2468033"/>
                  <a:gd name="connsiteX9" fmla="*/ 2489200 w 3155244"/>
                  <a:gd name="connsiteY9" fmla="*/ 612893 h 2468033"/>
                  <a:gd name="connsiteX10" fmla="*/ 1969911 w 3155244"/>
                  <a:gd name="connsiteY10" fmla="*/ 96426 h 2468033"/>
                  <a:gd name="connsiteX0" fmla="*/ 1969911 w 3165592"/>
                  <a:gd name="connsiteY0" fmla="*/ 96426 h 2468033"/>
                  <a:gd name="connsiteX1" fmla="*/ 242711 w 3165592"/>
                  <a:gd name="connsiteY1" fmla="*/ 206493 h 2468033"/>
                  <a:gd name="connsiteX2" fmla="*/ 513644 w 3165592"/>
                  <a:gd name="connsiteY2" fmla="*/ 1335382 h 2468033"/>
                  <a:gd name="connsiteX3" fmla="*/ 999067 w 3165592"/>
                  <a:gd name="connsiteY3" fmla="*/ 2317515 h 2468033"/>
                  <a:gd name="connsiteX4" fmla="*/ 1574800 w 3165592"/>
                  <a:gd name="connsiteY4" fmla="*/ 2238493 h 2468033"/>
                  <a:gd name="connsiteX5" fmla="*/ 1924755 w 3165592"/>
                  <a:gd name="connsiteY5" fmla="*/ 1188626 h 2468033"/>
                  <a:gd name="connsiteX6" fmla="*/ 2297289 w 3165592"/>
                  <a:gd name="connsiteY6" fmla="*/ 2148182 h 2468033"/>
                  <a:gd name="connsiteX7" fmla="*/ 2895600 w 3165592"/>
                  <a:gd name="connsiteY7" fmla="*/ 2317515 h 2468033"/>
                  <a:gd name="connsiteX8" fmla="*/ 3087511 w 3165592"/>
                  <a:gd name="connsiteY8" fmla="*/ 1854670 h 2468033"/>
                  <a:gd name="connsiteX9" fmla="*/ 2427111 w 3165592"/>
                  <a:gd name="connsiteY9" fmla="*/ 477426 h 2468033"/>
                  <a:gd name="connsiteX10" fmla="*/ 1969911 w 3165592"/>
                  <a:gd name="connsiteY10" fmla="*/ 96426 h 2468033"/>
                  <a:gd name="connsiteX0" fmla="*/ 1881011 w 3152892"/>
                  <a:gd name="connsiteY0" fmla="*/ 96426 h 2468033"/>
                  <a:gd name="connsiteX1" fmla="*/ 230011 w 3152892"/>
                  <a:gd name="connsiteY1" fmla="*/ 206493 h 2468033"/>
                  <a:gd name="connsiteX2" fmla="*/ 500944 w 3152892"/>
                  <a:gd name="connsiteY2" fmla="*/ 1335382 h 2468033"/>
                  <a:gd name="connsiteX3" fmla="*/ 986367 w 3152892"/>
                  <a:gd name="connsiteY3" fmla="*/ 2317515 h 2468033"/>
                  <a:gd name="connsiteX4" fmla="*/ 1562100 w 3152892"/>
                  <a:gd name="connsiteY4" fmla="*/ 2238493 h 2468033"/>
                  <a:gd name="connsiteX5" fmla="*/ 1912055 w 3152892"/>
                  <a:gd name="connsiteY5" fmla="*/ 1188626 h 2468033"/>
                  <a:gd name="connsiteX6" fmla="*/ 2284589 w 3152892"/>
                  <a:gd name="connsiteY6" fmla="*/ 2148182 h 2468033"/>
                  <a:gd name="connsiteX7" fmla="*/ 2882900 w 3152892"/>
                  <a:gd name="connsiteY7" fmla="*/ 2317515 h 2468033"/>
                  <a:gd name="connsiteX8" fmla="*/ 3074811 w 3152892"/>
                  <a:gd name="connsiteY8" fmla="*/ 1854670 h 2468033"/>
                  <a:gd name="connsiteX9" fmla="*/ 2414411 w 3152892"/>
                  <a:gd name="connsiteY9" fmla="*/ 477426 h 2468033"/>
                  <a:gd name="connsiteX10" fmla="*/ 1881011 w 3152892"/>
                  <a:gd name="connsiteY10" fmla="*/ 96426 h 24680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7921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92111 w 3063992"/>
                  <a:gd name="connsiteY11" fmla="*/ 50800 h 2422407"/>
                  <a:gd name="connsiteX0" fmla="*/ 17159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15911 w 3063992"/>
                  <a:gd name="connsiteY11" fmla="*/ 50800 h 2422407"/>
                  <a:gd name="connsiteX0" fmla="*/ 1779411 w 3127492"/>
                  <a:gd name="connsiteY0" fmla="*/ 38100 h 2409707"/>
                  <a:gd name="connsiteX1" fmla="*/ 1093611 w 3127492"/>
                  <a:gd name="connsiteY1" fmla="*/ 190500 h 2409707"/>
                  <a:gd name="connsiteX2" fmla="*/ 103011 w 3127492"/>
                  <a:gd name="connsiteY2" fmla="*/ 266700 h 2409707"/>
                  <a:gd name="connsiteX3" fmla="*/ 475544 w 3127492"/>
                  <a:gd name="connsiteY3" fmla="*/ 1277056 h 2409707"/>
                  <a:gd name="connsiteX4" fmla="*/ 960967 w 3127492"/>
                  <a:gd name="connsiteY4" fmla="*/ 2259189 h 2409707"/>
                  <a:gd name="connsiteX5" fmla="*/ 1536700 w 3127492"/>
                  <a:gd name="connsiteY5" fmla="*/ 2180167 h 2409707"/>
                  <a:gd name="connsiteX6" fmla="*/ 1886655 w 3127492"/>
                  <a:gd name="connsiteY6" fmla="*/ 1130300 h 2409707"/>
                  <a:gd name="connsiteX7" fmla="*/ 2259189 w 3127492"/>
                  <a:gd name="connsiteY7" fmla="*/ 2089856 h 2409707"/>
                  <a:gd name="connsiteX8" fmla="*/ 2857500 w 3127492"/>
                  <a:gd name="connsiteY8" fmla="*/ 2259189 h 2409707"/>
                  <a:gd name="connsiteX9" fmla="*/ 3049411 w 3127492"/>
                  <a:gd name="connsiteY9" fmla="*/ 1796344 h 2409707"/>
                  <a:gd name="connsiteX10" fmla="*/ 2389011 w 3127492"/>
                  <a:gd name="connsiteY10" fmla="*/ 419100 h 2409707"/>
                  <a:gd name="connsiteX11" fmla="*/ 1779411 w 3127492"/>
                  <a:gd name="connsiteY11" fmla="*/ 38100 h 2409707"/>
                  <a:gd name="connsiteX0" fmla="*/ 1855611 w 3127492"/>
                  <a:gd name="connsiteY0" fmla="*/ 38100 h 2333507"/>
                  <a:gd name="connsiteX1" fmla="*/ 1093611 w 3127492"/>
                  <a:gd name="connsiteY1" fmla="*/ 114300 h 2333507"/>
                  <a:gd name="connsiteX2" fmla="*/ 103011 w 3127492"/>
                  <a:gd name="connsiteY2" fmla="*/ 190500 h 2333507"/>
                  <a:gd name="connsiteX3" fmla="*/ 475544 w 3127492"/>
                  <a:gd name="connsiteY3" fmla="*/ 1200856 h 2333507"/>
                  <a:gd name="connsiteX4" fmla="*/ 960967 w 3127492"/>
                  <a:gd name="connsiteY4" fmla="*/ 2182989 h 2333507"/>
                  <a:gd name="connsiteX5" fmla="*/ 1536700 w 3127492"/>
                  <a:gd name="connsiteY5" fmla="*/ 2103967 h 2333507"/>
                  <a:gd name="connsiteX6" fmla="*/ 1886655 w 3127492"/>
                  <a:gd name="connsiteY6" fmla="*/ 1054100 h 2333507"/>
                  <a:gd name="connsiteX7" fmla="*/ 2259189 w 3127492"/>
                  <a:gd name="connsiteY7" fmla="*/ 2013656 h 2333507"/>
                  <a:gd name="connsiteX8" fmla="*/ 2857500 w 3127492"/>
                  <a:gd name="connsiteY8" fmla="*/ 2182989 h 2333507"/>
                  <a:gd name="connsiteX9" fmla="*/ 3049411 w 3127492"/>
                  <a:gd name="connsiteY9" fmla="*/ 1720144 h 2333507"/>
                  <a:gd name="connsiteX10" fmla="*/ 2389011 w 3127492"/>
                  <a:gd name="connsiteY10" fmla="*/ 342900 h 2333507"/>
                  <a:gd name="connsiteX11" fmla="*/ 1855611 w 3127492"/>
                  <a:gd name="connsiteY11" fmla="*/ 38100 h 2333507"/>
                  <a:gd name="connsiteX0" fmla="*/ 1765300 w 3037181"/>
                  <a:gd name="connsiteY0" fmla="*/ 38100 h 2374900"/>
                  <a:gd name="connsiteX1" fmla="*/ 1003300 w 3037181"/>
                  <a:gd name="connsiteY1" fmla="*/ 114300 h 2374900"/>
                  <a:gd name="connsiteX2" fmla="*/ 12700 w 3037181"/>
                  <a:gd name="connsiteY2" fmla="*/ 190500 h 2374900"/>
                  <a:gd name="connsiteX3" fmla="*/ 1079500 w 3037181"/>
                  <a:gd name="connsiteY3" fmla="*/ 952500 h 2374900"/>
                  <a:gd name="connsiteX4" fmla="*/ 870656 w 3037181"/>
                  <a:gd name="connsiteY4" fmla="*/ 2182989 h 2374900"/>
                  <a:gd name="connsiteX5" fmla="*/ 1446389 w 3037181"/>
                  <a:gd name="connsiteY5" fmla="*/ 2103967 h 2374900"/>
                  <a:gd name="connsiteX6" fmla="*/ 1796344 w 3037181"/>
                  <a:gd name="connsiteY6" fmla="*/ 1054100 h 2374900"/>
                  <a:gd name="connsiteX7" fmla="*/ 2168878 w 3037181"/>
                  <a:gd name="connsiteY7" fmla="*/ 2013656 h 2374900"/>
                  <a:gd name="connsiteX8" fmla="*/ 2767189 w 3037181"/>
                  <a:gd name="connsiteY8" fmla="*/ 2182989 h 2374900"/>
                  <a:gd name="connsiteX9" fmla="*/ 2959100 w 3037181"/>
                  <a:gd name="connsiteY9" fmla="*/ 1720144 h 2374900"/>
                  <a:gd name="connsiteX10" fmla="*/ 2298700 w 3037181"/>
                  <a:gd name="connsiteY10" fmla="*/ 342900 h 2374900"/>
                  <a:gd name="connsiteX11" fmla="*/ 1765300 w 3037181"/>
                  <a:gd name="connsiteY11" fmla="*/ 38100 h 2374900"/>
                  <a:gd name="connsiteX0" fmla="*/ 1765300 w 3037181"/>
                  <a:gd name="connsiteY0" fmla="*/ 38100 h 2239433"/>
                  <a:gd name="connsiteX1" fmla="*/ 1003300 w 3037181"/>
                  <a:gd name="connsiteY1" fmla="*/ 114300 h 2239433"/>
                  <a:gd name="connsiteX2" fmla="*/ 12700 w 3037181"/>
                  <a:gd name="connsiteY2" fmla="*/ 190500 h 2239433"/>
                  <a:gd name="connsiteX3" fmla="*/ 1079500 w 3037181"/>
                  <a:gd name="connsiteY3" fmla="*/ 952500 h 2239433"/>
                  <a:gd name="connsiteX4" fmla="*/ 698500 w 3037181"/>
                  <a:gd name="connsiteY4" fmla="*/ 1866899 h 2239433"/>
                  <a:gd name="connsiteX5" fmla="*/ 1446389 w 3037181"/>
                  <a:gd name="connsiteY5" fmla="*/ 2103967 h 2239433"/>
                  <a:gd name="connsiteX6" fmla="*/ 1796344 w 3037181"/>
                  <a:gd name="connsiteY6" fmla="*/ 1054100 h 2239433"/>
                  <a:gd name="connsiteX7" fmla="*/ 2168878 w 3037181"/>
                  <a:gd name="connsiteY7" fmla="*/ 2013656 h 2239433"/>
                  <a:gd name="connsiteX8" fmla="*/ 2767189 w 3037181"/>
                  <a:gd name="connsiteY8" fmla="*/ 2182989 h 2239433"/>
                  <a:gd name="connsiteX9" fmla="*/ 2959100 w 3037181"/>
                  <a:gd name="connsiteY9" fmla="*/ 1720144 h 2239433"/>
                  <a:gd name="connsiteX10" fmla="*/ 2298700 w 3037181"/>
                  <a:gd name="connsiteY10" fmla="*/ 342900 h 2239433"/>
                  <a:gd name="connsiteX11" fmla="*/ 1765300 w 3037181"/>
                  <a:gd name="connsiteY11" fmla="*/ 38100 h 2239433"/>
                  <a:gd name="connsiteX0" fmla="*/ 1765300 w 3037181"/>
                  <a:gd name="connsiteY0" fmla="*/ 38100 h 2231908"/>
                  <a:gd name="connsiteX1" fmla="*/ 1003300 w 3037181"/>
                  <a:gd name="connsiteY1" fmla="*/ 114300 h 2231908"/>
                  <a:gd name="connsiteX2" fmla="*/ 12700 w 3037181"/>
                  <a:gd name="connsiteY2" fmla="*/ 190500 h 2231908"/>
                  <a:gd name="connsiteX3" fmla="*/ 1079500 w 3037181"/>
                  <a:gd name="connsiteY3" fmla="*/ 952500 h 2231908"/>
                  <a:gd name="connsiteX4" fmla="*/ 698500 w 3037181"/>
                  <a:gd name="connsiteY4" fmla="*/ 1866899 h 2231908"/>
                  <a:gd name="connsiteX5" fmla="*/ 1384300 w 3037181"/>
                  <a:gd name="connsiteY5" fmla="*/ 2095500 h 2231908"/>
                  <a:gd name="connsiteX6" fmla="*/ 1796344 w 3037181"/>
                  <a:gd name="connsiteY6" fmla="*/ 1054100 h 2231908"/>
                  <a:gd name="connsiteX7" fmla="*/ 2168878 w 3037181"/>
                  <a:gd name="connsiteY7" fmla="*/ 2013656 h 2231908"/>
                  <a:gd name="connsiteX8" fmla="*/ 2767189 w 3037181"/>
                  <a:gd name="connsiteY8" fmla="*/ 2182989 h 2231908"/>
                  <a:gd name="connsiteX9" fmla="*/ 2959100 w 3037181"/>
                  <a:gd name="connsiteY9" fmla="*/ 1720144 h 2231908"/>
                  <a:gd name="connsiteX10" fmla="*/ 2298700 w 3037181"/>
                  <a:gd name="connsiteY10" fmla="*/ 342900 h 2231908"/>
                  <a:gd name="connsiteX11" fmla="*/ 1765300 w 3037181"/>
                  <a:gd name="connsiteY11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51741 h 2245549"/>
                  <a:gd name="connsiteX1" fmla="*/ 1092200 w 3126081"/>
                  <a:gd name="connsiteY1" fmla="*/ 127941 h 2245549"/>
                  <a:gd name="connsiteX2" fmla="*/ 101600 w 3126081"/>
                  <a:gd name="connsiteY2" fmla="*/ 204141 h 2245549"/>
                  <a:gd name="connsiteX3" fmla="*/ 177800 w 3126081"/>
                  <a:gd name="connsiteY3" fmla="*/ 661341 h 2245549"/>
                  <a:gd name="connsiteX4" fmla="*/ 1168400 w 3126081"/>
                  <a:gd name="connsiteY4" fmla="*/ 966141 h 2245549"/>
                  <a:gd name="connsiteX5" fmla="*/ 787400 w 3126081"/>
                  <a:gd name="connsiteY5" fmla="*/ 1880540 h 2245549"/>
                  <a:gd name="connsiteX6" fmla="*/ 1473200 w 3126081"/>
                  <a:gd name="connsiteY6" fmla="*/ 2109141 h 2245549"/>
                  <a:gd name="connsiteX7" fmla="*/ 1885244 w 3126081"/>
                  <a:gd name="connsiteY7" fmla="*/ 1067741 h 2245549"/>
                  <a:gd name="connsiteX8" fmla="*/ 2257778 w 3126081"/>
                  <a:gd name="connsiteY8" fmla="*/ 2027297 h 2245549"/>
                  <a:gd name="connsiteX9" fmla="*/ 2856089 w 3126081"/>
                  <a:gd name="connsiteY9" fmla="*/ 2196630 h 2245549"/>
                  <a:gd name="connsiteX10" fmla="*/ 3048000 w 3126081"/>
                  <a:gd name="connsiteY10" fmla="*/ 1733785 h 2245549"/>
                  <a:gd name="connsiteX11" fmla="*/ 2387600 w 3126081"/>
                  <a:gd name="connsiteY11" fmla="*/ 280341 h 2245549"/>
                  <a:gd name="connsiteX12" fmla="*/ 1854200 w 3126081"/>
                  <a:gd name="connsiteY12" fmla="*/ 51741 h 2245549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98931 w 3147012"/>
                  <a:gd name="connsiteY0" fmla="*/ 25400 h 2295407"/>
                  <a:gd name="connsiteX1" fmla="*/ 1113131 w 3147012"/>
                  <a:gd name="connsiteY1" fmla="*/ 177799 h 2295407"/>
                  <a:gd name="connsiteX2" fmla="*/ 122531 w 3147012"/>
                  <a:gd name="connsiteY2" fmla="*/ 253999 h 2295407"/>
                  <a:gd name="connsiteX3" fmla="*/ 198731 w 3147012"/>
                  <a:gd name="connsiteY3" fmla="*/ 711199 h 2295407"/>
                  <a:gd name="connsiteX4" fmla="*/ 1189331 w 3147012"/>
                  <a:gd name="connsiteY4" fmla="*/ 1015999 h 2295407"/>
                  <a:gd name="connsiteX5" fmla="*/ 808331 w 3147012"/>
                  <a:gd name="connsiteY5" fmla="*/ 1930398 h 2295407"/>
                  <a:gd name="connsiteX6" fmla="*/ 1494131 w 3147012"/>
                  <a:gd name="connsiteY6" fmla="*/ 2158999 h 2295407"/>
                  <a:gd name="connsiteX7" fmla="*/ 1906175 w 3147012"/>
                  <a:gd name="connsiteY7" fmla="*/ 1117599 h 2295407"/>
                  <a:gd name="connsiteX8" fmla="*/ 2278709 w 3147012"/>
                  <a:gd name="connsiteY8" fmla="*/ 2077155 h 2295407"/>
                  <a:gd name="connsiteX9" fmla="*/ 2877020 w 3147012"/>
                  <a:gd name="connsiteY9" fmla="*/ 2246488 h 2295407"/>
                  <a:gd name="connsiteX10" fmla="*/ 3068931 w 3147012"/>
                  <a:gd name="connsiteY10" fmla="*/ 1783643 h 2295407"/>
                  <a:gd name="connsiteX11" fmla="*/ 2408531 w 3147012"/>
                  <a:gd name="connsiteY11" fmla="*/ 330199 h 2295407"/>
                  <a:gd name="connsiteX12" fmla="*/ 1798931 w 3147012"/>
                  <a:gd name="connsiteY12" fmla="*/ 25400 h 229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7012" h="2295407">
                    <a:moveTo>
                      <a:pt x="1798931" y="25400"/>
                    </a:moveTo>
                    <a:cubicBezTo>
                      <a:pt x="1583031" y="0"/>
                      <a:pt x="1467320" y="173566"/>
                      <a:pt x="1113131" y="177799"/>
                    </a:cubicBezTo>
                    <a:cubicBezTo>
                      <a:pt x="837964" y="196143"/>
                      <a:pt x="332081" y="76199"/>
                      <a:pt x="122531" y="253999"/>
                    </a:cubicBezTo>
                    <a:cubicBezTo>
                      <a:pt x="0" y="433210"/>
                      <a:pt x="20931" y="584199"/>
                      <a:pt x="198731" y="711199"/>
                    </a:cubicBezTo>
                    <a:cubicBezTo>
                      <a:pt x="376531" y="838199"/>
                      <a:pt x="1087731" y="812799"/>
                      <a:pt x="1189331" y="1015999"/>
                    </a:cubicBezTo>
                    <a:cubicBezTo>
                      <a:pt x="1290931" y="1219199"/>
                      <a:pt x="757531" y="1739898"/>
                      <a:pt x="808331" y="1930398"/>
                    </a:cubicBezTo>
                    <a:cubicBezTo>
                      <a:pt x="859131" y="2120898"/>
                      <a:pt x="1311157" y="2294465"/>
                      <a:pt x="1494131" y="2158999"/>
                    </a:cubicBezTo>
                    <a:cubicBezTo>
                      <a:pt x="1677105" y="2023533"/>
                      <a:pt x="1775412" y="1131240"/>
                      <a:pt x="1906175" y="1117599"/>
                    </a:cubicBezTo>
                    <a:cubicBezTo>
                      <a:pt x="2036938" y="1103958"/>
                      <a:pt x="2116902" y="1889007"/>
                      <a:pt x="2278709" y="2077155"/>
                    </a:cubicBezTo>
                    <a:cubicBezTo>
                      <a:pt x="2440516" y="2265303"/>
                      <a:pt x="2745316" y="2295407"/>
                      <a:pt x="2877020" y="2246488"/>
                    </a:cubicBezTo>
                    <a:cubicBezTo>
                      <a:pt x="3008724" y="2197569"/>
                      <a:pt x="3147012" y="2103024"/>
                      <a:pt x="3068931" y="1783643"/>
                    </a:cubicBezTo>
                    <a:cubicBezTo>
                      <a:pt x="2990850" y="1464262"/>
                      <a:pt x="2620198" y="623240"/>
                      <a:pt x="2408531" y="330199"/>
                    </a:cubicBezTo>
                    <a:cubicBezTo>
                      <a:pt x="2196864" y="37158"/>
                      <a:pt x="2014831" y="50800"/>
                      <a:pt x="1798931" y="2540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3276600" y="2743200"/>
                <a:ext cx="685800" cy="685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cxnSp>
            <p:nvCxnSpPr>
              <p:cNvPr id="162" name="Straight Arrow Connector 161"/>
              <p:cNvCxnSpPr>
                <a:stCxn id="168" idx="6"/>
                <a:endCxn id="169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3" name="Straight Arrow Connector 162"/>
              <p:cNvCxnSpPr>
                <a:stCxn id="169" idx="6"/>
                <a:endCxn id="170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4" name="Straight Arrow Connector 163"/>
              <p:cNvCxnSpPr>
                <a:stCxn id="174" idx="7"/>
                <a:endCxn id="169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5" name="Straight Arrow Connector 164"/>
              <p:cNvCxnSpPr>
                <a:stCxn id="176" idx="1"/>
                <a:endCxn id="170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6" name="Straight Arrow Connector 165"/>
              <p:cNvCxnSpPr>
                <a:stCxn id="175" idx="7"/>
                <a:endCxn id="170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7" name="Straight Arrow Connector 166"/>
              <p:cNvCxnSpPr>
                <a:stCxn id="175" idx="1"/>
                <a:endCxn id="169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68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1" name="Oval 4"/>
              <p:cNvSpPr/>
              <p:nvPr/>
            </p:nvSpPr>
            <p:spPr bwMode="auto">
              <a:xfrm>
                <a:off x="4645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19506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3436778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4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177" name="Straight Arrow Connector 176"/>
              <p:cNvCxnSpPr>
                <a:stCxn id="171" idx="6"/>
                <a:endCxn id="172" idx="2"/>
              </p:cNvCxnSpPr>
              <p:nvPr/>
            </p:nvCxnSpPr>
            <p:spPr bwMode="auto">
              <a:xfrm>
                <a:off x="857063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8" name="Straight Arrow Connector 177"/>
              <p:cNvCxnSpPr>
                <a:stCxn id="172" idx="6"/>
                <a:endCxn id="173" idx="2"/>
              </p:cNvCxnSpPr>
              <p:nvPr/>
            </p:nvCxnSpPr>
            <p:spPr bwMode="auto">
              <a:xfrm>
                <a:off x="2343164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9" name="Straight Arrow Connector 178"/>
              <p:cNvCxnSpPr>
                <a:stCxn id="172" idx="1"/>
                <a:endCxn id="174" idx="5"/>
              </p:cNvCxnSpPr>
              <p:nvPr/>
            </p:nvCxnSpPr>
            <p:spPr bwMode="auto">
              <a:xfrm rot="16200000" flipV="1">
                <a:off x="1287736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0" name="Straight Arrow Connector 179"/>
              <p:cNvCxnSpPr>
                <a:stCxn id="173" idx="7"/>
                <a:endCxn id="176" idx="3"/>
              </p:cNvCxnSpPr>
              <p:nvPr/>
            </p:nvCxnSpPr>
            <p:spPr bwMode="auto">
              <a:xfrm rot="5400000" flipH="1" flipV="1">
                <a:off x="3516885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180"/>
              <p:cNvCxnSpPr>
                <a:stCxn id="173" idx="1"/>
                <a:endCxn id="175" idx="5"/>
              </p:cNvCxnSpPr>
              <p:nvPr/>
            </p:nvCxnSpPr>
            <p:spPr bwMode="auto">
              <a:xfrm rot="16200000" flipV="1">
                <a:off x="2773837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181"/>
              <p:cNvCxnSpPr>
                <a:stCxn id="172" idx="7"/>
                <a:endCxn id="175" idx="3"/>
              </p:cNvCxnSpPr>
              <p:nvPr/>
            </p:nvCxnSpPr>
            <p:spPr bwMode="auto">
              <a:xfrm rot="5400000" flipH="1" flipV="1">
                <a:off x="2030784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5" name="Group 182"/>
              <p:cNvGrpSpPr/>
              <p:nvPr/>
            </p:nvGrpSpPr>
            <p:grpSpPr>
              <a:xfrm>
                <a:off x="1988577" y="2971800"/>
                <a:ext cx="2542259" cy="1676400"/>
                <a:chOff x="2133600" y="2884114"/>
                <a:chExt cx="2542259" cy="1676400"/>
              </a:xfrm>
            </p:grpSpPr>
            <p:sp>
              <p:nvSpPr>
                <p:cNvPr id="185" name="Cube 184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6" name="Cube 185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8" name="Cube 187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6" name="Group 192"/>
              <p:cNvGrpSpPr/>
              <p:nvPr/>
            </p:nvGrpSpPr>
            <p:grpSpPr>
              <a:xfrm>
                <a:off x="2730803" y="2935878"/>
                <a:ext cx="1513567" cy="1071452"/>
                <a:chOff x="2875826" y="2848192"/>
                <a:chExt cx="1513567" cy="1071452"/>
              </a:xfrm>
            </p:grpSpPr>
            <p:sp>
              <p:nvSpPr>
                <p:cNvPr id="195" name="Cube 194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8" name="Cube 197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9" name="Cube 198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  <p:sp>
          <p:nvSpPr>
            <p:cNvPr id="254" name="TextBox 253"/>
            <p:cNvSpPr txBox="1"/>
            <p:nvPr/>
          </p:nvSpPr>
          <p:spPr>
            <a:xfrm>
              <a:off x="5029200" y="1219200"/>
              <a:ext cx="3048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Update Functions</a:t>
              </a:r>
            </a:p>
            <a:p>
              <a:pPr algn="ctr"/>
              <a:r>
                <a:rPr lang="en-US" sz="2800" i="1" dirty="0">
                  <a:solidFill>
                    <a:prstClr val="black"/>
                  </a:solidFill>
                </a:rPr>
                <a:t>User Computation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4066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5325668" y="2060746"/>
            <a:ext cx="1684732" cy="3710149"/>
          </a:xfrm>
          <a:custGeom>
            <a:avLst/>
            <a:gdLst>
              <a:gd name="connsiteX0" fmla="*/ 1505586 w 1506368"/>
              <a:gd name="connsiteY0" fmla="*/ 1990232 h 4046490"/>
              <a:gd name="connsiteX1" fmla="*/ 787733 w 1506368"/>
              <a:gd name="connsiteY1" fmla="*/ 236903 h 4046490"/>
              <a:gd name="connsiteX2" fmla="*/ 856 w 1506368"/>
              <a:gd name="connsiteY2" fmla="*/ 209292 h 4046490"/>
              <a:gd name="connsiteX3" fmla="*/ 622075 w 1506368"/>
              <a:gd name="connsiteY3" fmla="*/ 2017843 h 4046490"/>
              <a:gd name="connsiteX4" fmla="*/ 856 w 1506368"/>
              <a:gd name="connsiteY4" fmla="*/ 3826395 h 4046490"/>
              <a:gd name="connsiteX5" fmla="*/ 649684 w 1506368"/>
              <a:gd name="connsiteY5" fmla="*/ 3812589 h 4046490"/>
              <a:gd name="connsiteX6" fmla="*/ 1505586 w 1506368"/>
              <a:gd name="connsiteY6" fmla="*/ 1990232 h 4046490"/>
              <a:gd name="connsiteX0" fmla="*/ 1505586 w 1506368"/>
              <a:gd name="connsiteY0" fmla="*/ 1900908 h 3957166"/>
              <a:gd name="connsiteX1" fmla="*/ 787733 w 1506368"/>
              <a:gd name="connsiteY1" fmla="*/ 147579 h 3957166"/>
              <a:gd name="connsiteX2" fmla="*/ 856 w 1506368"/>
              <a:gd name="connsiteY2" fmla="*/ 299442 h 3957166"/>
              <a:gd name="connsiteX3" fmla="*/ 622075 w 1506368"/>
              <a:gd name="connsiteY3" fmla="*/ 1928519 h 3957166"/>
              <a:gd name="connsiteX4" fmla="*/ 856 w 1506368"/>
              <a:gd name="connsiteY4" fmla="*/ 3737071 h 3957166"/>
              <a:gd name="connsiteX5" fmla="*/ 649684 w 1506368"/>
              <a:gd name="connsiteY5" fmla="*/ 3723265 h 3957166"/>
              <a:gd name="connsiteX6" fmla="*/ 1505586 w 1506368"/>
              <a:gd name="connsiteY6" fmla="*/ 1900908 h 3957166"/>
              <a:gd name="connsiteX0" fmla="*/ 1505455 w 1506076"/>
              <a:gd name="connsiteY0" fmla="*/ 1844725 h 3900983"/>
              <a:gd name="connsiteX1" fmla="*/ 773798 w 1506076"/>
              <a:gd name="connsiteY1" fmla="*/ 174230 h 3900983"/>
              <a:gd name="connsiteX2" fmla="*/ 725 w 1506076"/>
              <a:gd name="connsiteY2" fmla="*/ 243259 h 3900983"/>
              <a:gd name="connsiteX3" fmla="*/ 621944 w 1506076"/>
              <a:gd name="connsiteY3" fmla="*/ 1872336 h 3900983"/>
              <a:gd name="connsiteX4" fmla="*/ 725 w 1506076"/>
              <a:gd name="connsiteY4" fmla="*/ 3680888 h 3900983"/>
              <a:gd name="connsiteX5" fmla="*/ 649553 w 1506076"/>
              <a:gd name="connsiteY5" fmla="*/ 3667082 h 3900983"/>
              <a:gd name="connsiteX6" fmla="*/ 1505455 w 1506076"/>
              <a:gd name="connsiteY6" fmla="*/ 1844725 h 3900983"/>
              <a:gd name="connsiteX0" fmla="*/ 1505455 w 1506076"/>
              <a:gd name="connsiteY0" fmla="*/ 1779129 h 3835387"/>
              <a:gd name="connsiteX1" fmla="*/ 773798 w 1506076"/>
              <a:gd name="connsiteY1" fmla="*/ 108634 h 3835387"/>
              <a:gd name="connsiteX2" fmla="*/ 725 w 1506076"/>
              <a:gd name="connsiteY2" fmla="*/ 343332 h 3835387"/>
              <a:gd name="connsiteX3" fmla="*/ 621944 w 1506076"/>
              <a:gd name="connsiteY3" fmla="*/ 1806740 h 3835387"/>
              <a:gd name="connsiteX4" fmla="*/ 725 w 1506076"/>
              <a:gd name="connsiteY4" fmla="*/ 3615292 h 3835387"/>
              <a:gd name="connsiteX5" fmla="*/ 649553 w 1506076"/>
              <a:gd name="connsiteY5" fmla="*/ 3601486 h 3835387"/>
              <a:gd name="connsiteX6" fmla="*/ 1505455 w 1506076"/>
              <a:gd name="connsiteY6" fmla="*/ 1779129 h 3835387"/>
              <a:gd name="connsiteX0" fmla="*/ 1629698 w 1630216"/>
              <a:gd name="connsiteY0" fmla="*/ 1779129 h 3835387"/>
              <a:gd name="connsiteX1" fmla="*/ 773798 w 1630216"/>
              <a:gd name="connsiteY1" fmla="*/ 108634 h 3835387"/>
              <a:gd name="connsiteX2" fmla="*/ 725 w 1630216"/>
              <a:gd name="connsiteY2" fmla="*/ 343332 h 3835387"/>
              <a:gd name="connsiteX3" fmla="*/ 621944 w 1630216"/>
              <a:gd name="connsiteY3" fmla="*/ 1806740 h 3835387"/>
              <a:gd name="connsiteX4" fmla="*/ 725 w 1630216"/>
              <a:gd name="connsiteY4" fmla="*/ 3615292 h 3835387"/>
              <a:gd name="connsiteX5" fmla="*/ 649553 w 1630216"/>
              <a:gd name="connsiteY5" fmla="*/ 3601486 h 3835387"/>
              <a:gd name="connsiteX6" fmla="*/ 1629698 w 1630216"/>
              <a:gd name="connsiteY6" fmla="*/ 1779129 h 3835387"/>
              <a:gd name="connsiteX0" fmla="*/ 1629174 w 1629692"/>
              <a:gd name="connsiteY0" fmla="*/ 1777249 h 3833507"/>
              <a:gd name="connsiteX1" fmla="*/ 773274 w 1629692"/>
              <a:gd name="connsiteY1" fmla="*/ 106754 h 3833507"/>
              <a:gd name="connsiteX2" fmla="*/ 201 w 1629692"/>
              <a:gd name="connsiteY2" fmla="*/ 341452 h 3833507"/>
              <a:gd name="connsiteX3" fmla="*/ 690444 w 1629692"/>
              <a:gd name="connsiteY3" fmla="*/ 1749637 h 3833507"/>
              <a:gd name="connsiteX4" fmla="*/ 201 w 1629692"/>
              <a:gd name="connsiteY4" fmla="*/ 3613412 h 3833507"/>
              <a:gd name="connsiteX5" fmla="*/ 649029 w 1629692"/>
              <a:gd name="connsiteY5" fmla="*/ 3599606 h 3833507"/>
              <a:gd name="connsiteX6" fmla="*/ 1629174 w 1629692"/>
              <a:gd name="connsiteY6" fmla="*/ 1777249 h 3833507"/>
              <a:gd name="connsiteX0" fmla="*/ 1684214 w 1684732"/>
              <a:gd name="connsiteY0" fmla="*/ 1777249 h 3710149"/>
              <a:gd name="connsiteX1" fmla="*/ 828314 w 1684732"/>
              <a:gd name="connsiteY1" fmla="*/ 106754 h 3710149"/>
              <a:gd name="connsiteX2" fmla="*/ 55241 w 1684732"/>
              <a:gd name="connsiteY2" fmla="*/ 341452 h 3710149"/>
              <a:gd name="connsiteX3" fmla="*/ 745484 w 1684732"/>
              <a:gd name="connsiteY3" fmla="*/ 1749637 h 3710149"/>
              <a:gd name="connsiteX4" fmla="*/ 21 w 1684732"/>
              <a:gd name="connsiteY4" fmla="*/ 3323492 h 3710149"/>
              <a:gd name="connsiteX5" fmla="*/ 704069 w 1684732"/>
              <a:gd name="connsiteY5" fmla="*/ 3599606 h 3710149"/>
              <a:gd name="connsiteX6" fmla="*/ 1684214 w 1684732"/>
              <a:gd name="connsiteY6" fmla="*/ 1777249 h 37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4732" h="3710149">
                <a:moveTo>
                  <a:pt x="1684214" y="1777249"/>
                </a:moveTo>
                <a:cubicBezTo>
                  <a:pt x="1704921" y="1195107"/>
                  <a:pt x="1099810" y="346054"/>
                  <a:pt x="828314" y="106754"/>
                </a:cubicBezTo>
                <a:cubicBezTo>
                  <a:pt x="556819" y="-132546"/>
                  <a:pt x="69046" y="67638"/>
                  <a:pt x="55241" y="341452"/>
                </a:cubicBezTo>
                <a:cubicBezTo>
                  <a:pt x="41436" y="615266"/>
                  <a:pt x="754687" y="1252630"/>
                  <a:pt x="745484" y="1749637"/>
                </a:cubicBezTo>
                <a:cubicBezTo>
                  <a:pt x="736281" y="2246644"/>
                  <a:pt x="-4581" y="3024368"/>
                  <a:pt x="21" y="3323492"/>
                </a:cubicBezTo>
                <a:cubicBezTo>
                  <a:pt x="4622" y="3622616"/>
                  <a:pt x="423370" y="3857313"/>
                  <a:pt x="704069" y="3599606"/>
                </a:cubicBezTo>
                <a:cubicBezTo>
                  <a:pt x="984768" y="3341899"/>
                  <a:pt x="1663507" y="2359391"/>
                  <a:pt x="1684214" y="1777249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296340" y="4800600"/>
            <a:ext cx="2362200" cy="99060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2296340" y="1981200"/>
            <a:ext cx="2362200" cy="99060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25" name="Group 55"/>
          <p:cNvGrpSpPr/>
          <p:nvPr/>
        </p:nvGrpSpPr>
        <p:grpSpPr>
          <a:xfrm>
            <a:off x="3105844" y="1979296"/>
            <a:ext cx="3755425" cy="3851794"/>
            <a:chOff x="2420044" y="1979296"/>
            <a:chExt cx="3755425" cy="3851794"/>
          </a:xfrm>
        </p:grpSpPr>
        <p:sp>
          <p:nvSpPr>
            <p:cNvPr id="55" name="Cross 54"/>
            <p:cNvSpPr/>
            <p:nvPr/>
          </p:nvSpPr>
          <p:spPr bwMode="auto">
            <a:xfrm rot="2844760">
              <a:off x="2371860" y="2027480"/>
              <a:ext cx="3851794" cy="3755425"/>
            </a:xfrm>
            <a:custGeom>
              <a:avLst/>
              <a:gdLst>
                <a:gd name="connsiteX0" fmla="*/ 0 w 3661903"/>
                <a:gd name="connsiteY0" fmla="*/ 1387986 h 3577376"/>
                <a:gd name="connsiteX1" fmla="*/ 1387986 w 3661903"/>
                <a:gd name="connsiteY1" fmla="*/ 1387986 h 3577376"/>
                <a:gd name="connsiteX2" fmla="*/ 1387986 w 3661903"/>
                <a:gd name="connsiteY2" fmla="*/ 0 h 3577376"/>
                <a:gd name="connsiteX3" fmla="*/ 2273917 w 3661903"/>
                <a:gd name="connsiteY3" fmla="*/ 0 h 3577376"/>
                <a:gd name="connsiteX4" fmla="*/ 2273917 w 3661903"/>
                <a:gd name="connsiteY4" fmla="*/ 1387986 h 3577376"/>
                <a:gd name="connsiteX5" fmla="*/ 3661903 w 3661903"/>
                <a:gd name="connsiteY5" fmla="*/ 1387986 h 3577376"/>
                <a:gd name="connsiteX6" fmla="*/ 3661903 w 3661903"/>
                <a:gd name="connsiteY6" fmla="*/ 2189390 h 3577376"/>
                <a:gd name="connsiteX7" fmla="*/ 2273917 w 3661903"/>
                <a:gd name="connsiteY7" fmla="*/ 2189390 h 3577376"/>
                <a:gd name="connsiteX8" fmla="*/ 2273917 w 3661903"/>
                <a:gd name="connsiteY8" fmla="*/ 3577376 h 3577376"/>
                <a:gd name="connsiteX9" fmla="*/ 1387986 w 3661903"/>
                <a:gd name="connsiteY9" fmla="*/ 3577376 h 3577376"/>
                <a:gd name="connsiteX10" fmla="*/ 1387986 w 3661903"/>
                <a:gd name="connsiteY10" fmla="*/ 2189390 h 3577376"/>
                <a:gd name="connsiteX11" fmla="*/ 0 w 3661903"/>
                <a:gd name="connsiteY11" fmla="*/ 2189390 h 3577376"/>
                <a:gd name="connsiteX12" fmla="*/ 0 w 3661903"/>
                <a:gd name="connsiteY12" fmla="*/ 1387986 h 3577376"/>
                <a:gd name="connsiteX0" fmla="*/ 0 w 3661903"/>
                <a:gd name="connsiteY0" fmla="*/ 1387986 h 3577376"/>
                <a:gd name="connsiteX1" fmla="*/ 1387986 w 3661903"/>
                <a:gd name="connsiteY1" fmla="*/ 1387986 h 3577376"/>
                <a:gd name="connsiteX2" fmla="*/ 754440 w 3661903"/>
                <a:gd name="connsiteY2" fmla="*/ 36444 h 3577376"/>
                <a:gd name="connsiteX3" fmla="*/ 2273917 w 3661903"/>
                <a:gd name="connsiteY3" fmla="*/ 0 h 3577376"/>
                <a:gd name="connsiteX4" fmla="*/ 2273917 w 3661903"/>
                <a:gd name="connsiteY4" fmla="*/ 1387986 h 3577376"/>
                <a:gd name="connsiteX5" fmla="*/ 3661903 w 3661903"/>
                <a:gd name="connsiteY5" fmla="*/ 1387986 h 3577376"/>
                <a:gd name="connsiteX6" fmla="*/ 3661903 w 3661903"/>
                <a:gd name="connsiteY6" fmla="*/ 2189390 h 3577376"/>
                <a:gd name="connsiteX7" fmla="*/ 2273917 w 3661903"/>
                <a:gd name="connsiteY7" fmla="*/ 2189390 h 3577376"/>
                <a:gd name="connsiteX8" fmla="*/ 2273917 w 3661903"/>
                <a:gd name="connsiteY8" fmla="*/ 3577376 h 3577376"/>
                <a:gd name="connsiteX9" fmla="*/ 1387986 w 3661903"/>
                <a:gd name="connsiteY9" fmla="*/ 3577376 h 3577376"/>
                <a:gd name="connsiteX10" fmla="*/ 1387986 w 3661903"/>
                <a:gd name="connsiteY10" fmla="*/ 2189390 h 3577376"/>
                <a:gd name="connsiteX11" fmla="*/ 0 w 3661903"/>
                <a:gd name="connsiteY11" fmla="*/ 2189390 h 3577376"/>
                <a:gd name="connsiteX12" fmla="*/ 0 w 3661903"/>
                <a:gd name="connsiteY12" fmla="*/ 1387986 h 3577376"/>
                <a:gd name="connsiteX0" fmla="*/ 0 w 3661903"/>
                <a:gd name="connsiteY0" fmla="*/ 1390554 h 3579944"/>
                <a:gd name="connsiteX1" fmla="*/ 1387986 w 3661903"/>
                <a:gd name="connsiteY1" fmla="*/ 1390554 h 3579944"/>
                <a:gd name="connsiteX2" fmla="*/ 754440 w 3661903"/>
                <a:gd name="connsiteY2" fmla="*/ 39012 h 3579944"/>
                <a:gd name="connsiteX3" fmla="*/ 1638727 w 3661903"/>
                <a:gd name="connsiteY3" fmla="*/ 0 h 3579944"/>
                <a:gd name="connsiteX4" fmla="*/ 2273917 w 3661903"/>
                <a:gd name="connsiteY4" fmla="*/ 1390554 h 3579944"/>
                <a:gd name="connsiteX5" fmla="*/ 3661903 w 3661903"/>
                <a:gd name="connsiteY5" fmla="*/ 1390554 h 3579944"/>
                <a:gd name="connsiteX6" fmla="*/ 3661903 w 3661903"/>
                <a:gd name="connsiteY6" fmla="*/ 2191958 h 3579944"/>
                <a:gd name="connsiteX7" fmla="*/ 2273917 w 3661903"/>
                <a:gd name="connsiteY7" fmla="*/ 2191958 h 3579944"/>
                <a:gd name="connsiteX8" fmla="*/ 2273917 w 3661903"/>
                <a:gd name="connsiteY8" fmla="*/ 3579944 h 3579944"/>
                <a:gd name="connsiteX9" fmla="*/ 1387986 w 3661903"/>
                <a:gd name="connsiteY9" fmla="*/ 3579944 h 3579944"/>
                <a:gd name="connsiteX10" fmla="*/ 1387986 w 3661903"/>
                <a:gd name="connsiteY10" fmla="*/ 2191958 h 3579944"/>
                <a:gd name="connsiteX11" fmla="*/ 0 w 3661903"/>
                <a:gd name="connsiteY11" fmla="*/ 2191958 h 3579944"/>
                <a:gd name="connsiteX12" fmla="*/ 0 w 3661903"/>
                <a:gd name="connsiteY12" fmla="*/ 1390554 h 3579944"/>
                <a:gd name="connsiteX0" fmla="*/ 0 w 3734110"/>
                <a:gd name="connsiteY0" fmla="*/ 1390554 h 3579944"/>
                <a:gd name="connsiteX1" fmla="*/ 1387986 w 3734110"/>
                <a:gd name="connsiteY1" fmla="*/ 1390554 h 3579944"/>
                <a:gd name="connsiteX2" fmla="*/ 754440 w 3734110"/>
                <a:gd name="connsiteY2" fmla="*/ 39012 h 3579944"/>
                <a:gd name="connsiteX3" fmla="*/ 1638727 w 3734110"/>
                <a:gd name="connsiteY3" fmla="*/ 0 h 3579944"/>
                <a:gd name="connsiteX4" fmla="*/ 2273917 w 3734110"/>
                <a:gd name="connsiteY4" fmla="*/ 1390554 h 3579944"/>
                <a:gd name="connsiteX5" fmla="*/ 3661903 w 3734110"/>
                <a:gd name="connsiteY5" fmla="*/ 1390554 h 3579944"/>
                <a:gd name="connsiteX6" fmla="*/ 3734110 w 3734110"/>
                <a:gd name="connsiteY6" fmla="*/ 2745835 h 3579944"/>
                <a:gd name="connsiteX7" fmla="*/ 2273917 w 3734110"/>
                <a:gd name="connsiteY7" fmla="*/ 2191958 h 3579944"/>
                <a:gd name="connsiteX8" fmla="*/ 2273917 w 3734110"/>
                <a:gd name="connsiteY8" fmla="*/ 3579944 h 3579944"/>
                <a:gd name="connsiteX9" fmla="*/ 1387986 w 3734110"/>
                <a:gd name="connsiteY9" fmla="*/ 3579944 h 3579944"/>
                <a:gd name="connsiteX10" fmla="*/ 1387986 w 3734110"/>
                <a:gd name="connsiteY10" fmla="*/ 2191958 h 3579944"/>
                <a:gd name="connsiteX11" fmla="*/ 0 w 3734110"/>
                <a:gd name="connsiteY11" fmla="*/ 2191958 h 3579944"/>
                <a:gd name="connsiteX12" fmla="*/ 0 w 3734110"/>
                <a:gd name="connsiteY12" fmla="*/ 1390554 h 3579944"/>
                <a:gd name="connsiteX0" fmla="*/ 0 w 3840983"/>
                <a:gd name="connsiteY0" fmla="*/ 1390554 h 3579944"/>
                <a:gd name="connsiteX1" fmla="*/ 1387986 w 3840983"/>
                <a:gd name="connsiteY1" fmla="*/ 1390554 h 3579944"/>
                <a:gd name="connsiteX2" fmla="*/ 754440 w 3840983"/>
                <a:gd name="connsiteY2" fmla="*/ 39012 h 3579944"/>
                <a:gd name="connsiteX3" fmla="*/ 1638727 w 3840983"/>
                <a:gd name="connsiteY3" fmla="*/ 0 h 3579944"/>
                <a:gd name="connsiteX4" fmla="*/ 2273917 w 3840983"/>
                <a:gd name="connsiteY4" fmla="*/ 1390554 h 3579944"/>
                <a:gd name="connsiteX5" fmla="*/ 3840983 w 3840983"/>
                <a:gd name="connsiteY5" fmla="*/ 1930162 h 3579944"/>
                <a:gd name="connsiteX6" fmla="*/ 3734110 w 3840983"/>
                <a:gd name="connsiteY6" fmla="*/ 2745835 h 3579944"/>
                <a:gd name="connsiteX7" fmla="*/ 2273917 w 3840983"/>
                <a:gd name="connsiteY7" fmla="*/ 2191958 h 3579944"/>
                <a:gd name="connsiteX8" fmla="*/ 2273917 w 3840983"/>
                <a:gd name="connsiteY8" fmla="*/ 3579944 h 3579944"/>
                <a:gd name="connsiteX9" fmla="*/ 1387986 w 3840983"/>
                <a:gd name="connsiteY9" fmla="*/ 3579944 h 3579944"/>
                <a:gd name="connsiteX10" fmla="*/ 1387986 w 3840983"/>
                <a:gd name="connsiteY10" fmla="*/ 2191958 h 3579944"/>
                <a:gd name="connsiteX11" fmla="*/ 0 w 3840983"/>
                <a:gd name="connsiteY11" fmla="*/ 2191958 h 3579944"/>
                <a:gd name="connsiteX12" fmla="*/ 0 w 3840983"/>
                <a:gd name="connsiteY12" fmla="*/ 1390554 h 3579944"/>
                <a:gd name="connsiteX0" fmla="*/ 0 w 3840983"/>
                <a:gd name="connsiteY0" fmla="*/ 1390554 h 3791847"/>
                <a:gd name="connsiteX1" fmla="*/ 1387986 w 3840983"/>
                <a:gd name="connsiteY1" fmla="*/ 1390554 h 3791847"/>
                <a:gd name="connsiteX2" fmla="*/ 754440 w 3840983"/>
                <a:gd name="connsiteY2" fmla="*/ 39012 h 3791847"/>
                <a:gd name="connsiteX3" fmla="*/ 1638727 w 3840983"/>
                <a:gd name="connsiteY3" fmla="*/ 0 h 3791847"/>
                <a:gd name="connsiteX4" fmla="*/ 2273917 w 3840983"/>
                <a:gd name="connsiteY4" fmla="*/ 1390554 h 3791847"/>
                <a:gd name="connsiteX5" fmla="*/ 3840983 w 3840983"/>
                <a:gd name="connsiteY5" fmla="*/ 1930162 h 3791847"/>
                <a:gd name="connsiteX6" fmla="*/ 3734110 w 3840983"/>
                <a:gd name="connsiteY6" fmla="*/ 2745835 h 3791847"/>
                <a:gd name="connsiteX7" fmla="*/ 2273917 w 3840983"/>
                <a:gd name="connsiteY7" fmla="*/ 2191958 h 3791847"/>
                <a:gd name="connsiteX8" fmla="*/ 2810458 w 3840983"/>
                <a:gd name="connsiteY8" fmla="*/ 3791847 h 3791847"/>
                <a:gd name="connsiteX9" fmla="*/ 1387986 w 3840983"/>
                <a:gd name="connsiteY9" fmla="*/ 3579944 h 3791847"/>
                <a:gd name="connsiteX10" fmla="*/ 1387986 w 3840983"/>
                <a:gd name="connsiteY10" fmla="*/ 2191958 h 3791847"/>
                <a:gd name="connsiteX11" fmla="*/ 0 w 3840983"/>
                <a:gd name="connsiteY11" fmla="*/ 2191958 h 3791847"/>
                <a:gd name="connsiteX12" fmla="*/ 0 w 3840983"/>
                <a:gd name="connsiteY12" fmla="*/ 1390554 h 3791847"/>
                <a:gd name="connsiteX0" fmla="*/ 0 w 3840983"/>
                <a:gd name="connsiteY0" fmla="*/ 1390554 h 3791847"/>
                <a:gd name="connsiteX1" fmla="*/ 1387986 w 3840983"/>
                <a:gd name="connsiteY1" fmla="*/ 1390554 h 3791847"/>
                <a:gd name="connsiteX2" fmla="*/ 754440 w 3840983"/>
                <a:gd name="connsiteY2" fmla="*/ 39012 h 3791847"/>
                <a:gd name="connsiteX3" fmla="*/ 1638727 w 3840983"/>
                <a:gd name="connsiteY3" fmla="*/ 0 h 3791847"/>
                <a:gd name="connsiteX4" fmla="*/ 2273917 w 3840983"/>
                <a:gd name="connsiteY4" fmla="*/ 1390554 h 3791847"/>
                <a:gd name="connsiteX5" fmla="*/ 3840983 w 3840983"/>
                <a:gd name="connsiteY5" fmla="*/ 1930162 h 3791847"/>
                <a:gd name="connsiteX6" fmla="*/ 3734110 w 3840983"/>
                <a:gd name="connsiteY6" fmla="*/ 2745835 h 3791847"/>
                <a:gd name="connsiteX7" fmla="*/ 2273917 w 3840983"/>
                <a:gd name="connsiteY7" fmla="*/ 2191958 h 3791847"/>
                <a:gd name="connsiteX8" fmla="*/ 2810458 w 3840983"/>
                <a:gd name="connsiteY8" fmla="*/ 3791847 h 3791847"/>
                <a:gd name="connsiteX9" fmla="*/ 2028112 w 3840983"/>
                <a:gd name="connsiteY9" fmla="*/ 3699551 h 3791847"/>
                <a:gd name="connsiteX10" fmla="*/ 1387986 w 3840983"/>
                <a:gd name="connsiteY10" fmla="*/ 2191958 h 3791847"/>
                <a:gd name="connsiteX11" fmla="*/ 0 w 3840983"/>
                <a:gd name="connsiteY11" fmla="*/ 2191958 h 3791847"/>
                <a:gd name="connsiteX12" fmla="*/ 0 w 3840983"/>
                <a:gd name="connsiteY12" fmla="*/ 1390554 h 3791847"/>
                <a:gd name="connsiteX0" fmla="*/ 0 w 3909077"/>
                <a:gd name="connsiteY0" fmla="*/ 934209 h 3791847"/>
                <a:gd name="connsiteX1" fmla="*/ 1456080 w 3909077"/>
                <a:gd name="connsiteY1" fmla="*/ 1390554 h 3791847"/>
                <a:gd name="connsiteX2" fmla="*/ 822534 w 3909077"/>
                <a:gd name="connsiteY2" fmla="*/ 39012 h 3791847"/>
                <a:gd name="connsiteX3" fmla="*/ 1706821 w 3909077"/>
                <a:gd name="connsiteY3" fmla="*/ 0 h 3791847"/>
                <a:gd name="connsiteX4" fmla="*/ 2342011 w 3909077"/>
                <a:gd name="connsiteY4" fmla="*/ 1390554 h 3791847"/>
                <a:gd name="connsiteX5" fmla="*/ 3909077 w 3909077"/>
                <a:gd name="connsiteY5" fmla="*/ 1930162 h 3791847"/>
                <a:gd name="connsiteX6" fmla="*/ 3802204 w 3909077"/>
                <a:gd name="connsiteY6" fmla="*/ 2745835 h 3791847"/>
                <a:gd name="connsiteX7" fmla="*/ 2342011 w 3909077"/>
                <a:gd name="connsiteY7" fmla="*/ 2191958 h 3791847"/>
                <a:gd name="connsiteX8" fmla="*/ 2878552 w 3909077"/>
                <a:gd name="connsiteY8" fmla="*/ 3791847 h 3791847"/>
                <a:gd name="connsiteX9" fmla="*/ 2096206 w 3909077"/>
                <a:gd name="connsiteY9" fmla="*/ 3699551 h 3791847"/>
                <a:gd name="connsiteX10" fmla="*/ 1456080 w 3909077"/>
                <a:gd name="connsiteY10" fmla="*/ 2191958 h 3791847"/>
                <a:gd name="connsiteX11" fmla="*/ 68094 w 3909077"/>
                <a:gd name="connsiteY11" fmla="*/ 2191958 h 3791847"/>
                <a:gd name="connsiteX12" fmla="*/ 0 w 3909077"/>
                <a:gd name="connsiteY12" fmla="*/ 934209 h 3791847"/>
                <a:gd name="connsiteX0" fmla="*/ 45066 w 3954143"/>
                <a:gd name="connsiteY0" fmla="*/ 934209 h 3791847"/>
                <a:gd name="connsiteX1" fmla="*/ 1501146 w 3954143"/>
                <a:gd name="connsiteY1" fmla="*/ 1390554 h 3791847"/>
                <a:gd name="connsiteX2" fmla="*/ 867600 w 3954143"/>
                <a:gd name="connsiteY2" fmla="*/ 39012 h 3791847"/>
                <a:gd name="connsiteX3" fmla="*/ 1751887 w 3954143"/>
                <a:gd name="connsiteY3" fmla="*/ 0 h 3791847"/>
                <a:gd name="connsiteX4" fmla="*/ 2387077 w 3954143"/>
                <a:gd name="connsiteY4" fmla="*/ 1390554 h 3791847"/>
                <a:gd name="connsiteX5" fmla="*/ 3954143 w 3954143"/>
                <a:gd name="connsiteY5" fmla="*/ 1930162 h 3791847"/>
                <a:gd name="connsiteX6" fmla="*/ 3847270 w 3954143"/>
                <a:gd name="connsiteY6" fmla="*/ 2745835 h 3791847"/>
                <a:gd name="connsiteX7" fmla="*/ 2387077 w 3954143"/>
                <a:gd name="connsiteY7" fmla="*/ 2191958 h 3791847"/>
                <a:gd name="connsiteX8" fmla="*/ 2923618 w 3954143"/>
                <a:gd name="connsiteY8" fmla="*/ 3791847 h 3791847"/>
                <a:gd name="connsiteX9" fmla="*/ 2141272 w 3954143"/>
                <a:gd name="connsiteY9" fmla="*/ 3699551 h 3791847"/>
                <a:gd name="connsiteX10" fmla="*/ 1501146 w 3954143"/>
                <a:gd name="connsiteY10" fmla="*/ 2191958 h 3791847"/>
                <a:gd name="connsiteX11" fmla="*/ 0 w 3954143"/>
                <a:gd name="connsiteY11" fmla="*/ 1825446 h 3791847"/>
                <a:gd name="connsiteX12" fmla="*/ 45066 w 3954143"/>
                <a:gd name="connsiteY12" fmla="*/ 934209 h 3791847"/>
                <a:gd name="connsiteX0" fmla="*/ 45066 w 3954143"/>
                <a:gd name="connsiteY0" fmla="*/ 934209 h 3699551"/>
                <a:gd name="connsiteX1" fmla="*/ 1501146 w 3954143"/>
                <a:gd name="connsiteY1" fmla="*/ 1390554 h 3699551"/>
                <a:gd name="connsiteX2" fmla="*/ 867600 w 3954143"/>
                <a:gd name="connsiteY2" fmla="*/ 39012 h 3699551"/>
                <a:gd name="connsiteX3" fmla="*/ 1751887 w 3954143"/>
                <a:gd name="connsiteY3" fmla="*/ 0 h 3699551"/>
                <a:gd name="connsiteX4" fmla="*/ 2387077 w 3954143"/>
                <a:gd name="connsiteY4" fmla="*/ 1390554 h 3699551"/>
                <a:gd name="connsiteX5" fmla="*/ 3954143 w 3954143"/>
                <a:gd name="connsiteY5" fmla="*/ 1930162 h 3699551"/>
                <a:gd name="connsiteX6" fmla="*/ 3847270 w 3954143"/>
                <a:gd name="connsiteY6" fmla="*/ 2745835 h 3699551"/>
                <a:gd name="connsiteX7" fmla="*/ 2387077 w 3954143"/>
                <a:gd name="connsiteY7" fmla="*/ 2191958 h 3699551"/>
                <a:gd name="connsiteX8" fmla="*/ 2987368 w 3954143"/>
                <a:gd name="connsiteY8" fmla="*/ 3681688 h 3699551"/>
                <a:gd name="connsiteX9" fmla="*/ 2141272 w 3954143"/>
                <a:gd name="connsiteY9" fmla="*/ 3699551 h 3699551"/>
                <a:gd name="connsiteX10" fmla="*/ 1501146 w 3954143"/>
                <a:gd name="connsiteY10" fmla="*/ 2191958 h 3699551"/>
                <a:gd name="connsiteX11" fmla="*/ 0 w 3954143"/>
                <a:gd name="connsiteY11" fmla="*/ 1825446 h 3699551"/>
                <a:gd name="connsiteX12" fmla="*/ 45066 w 3954143"/>
                <a:gd name="connsiteY12" fmla="*/ 934209 h 3699551"/>
                <a:gd name="connsiteX0" fmla="*/ 45066 w 3954143"/>
                <a:gd name="connsiteY0" fmla="*/ 934209 h 3878153"/>
                <a:gd name="connsiteX1" fmla="*/ 1501146 w 3954143"/>
                <a:gd name="connsiteY1" fmla="*/ 1390554 h 3878153"/>
                <a:gd name="connsiteX2" fmla="*/ 867600 w 3954143"/>
                <a:gd name="connsiteY2" fmla="*/ 39012 h 3878153"/>
                <a:gd name="connsiteX3" fmla="*/ 1751887 w 3954143"/>
                <a:gd name="connsiteY3" fmla="*/ 0 h 3878153"/>
                <a:gd name="connsiteX4" fmla="*/ 2387077 w 3954143"/>
                <a:gd name="connsiteY4" fmla="*/ 1390554 h 3878153"/>
                <a:gd name="connsiteX5" fmla="*/ 3954143 w 3954143"/>
                <a:gd name="connsiteY5" fmla="*/ 1930162 h 3878153"/>
                <a:gd name="connsiteX6" fmla="*/ 3847270 w 3954143"/>
                <a:gd name="connsiteY6" fmla="*/ 2745835 h 3878153"/>
                <a:gd name="connsiteX7" fmla="*/ 2387077 w 3954143"/>
                <a:gd name="connsiteY7" fmla="*/ 2191958 h 3878153"/>
                <a:gd name="connsiteX8" fmla="*/ 2987368 w 3954143"/>
                <a:gd name="connsiteY8" fmla="*/ 3681688 h 3878153"/>
                <a:gd name="connsiteX9" fmla="*/ 2141272 w 3954143"/>
                <a:gd name="connsiteY9" fmla="*/ 3699551 h 3878153"/>
                <a:gd name="connsiteX10" fmla="*/ 1501146 w 3954143"/>
                <a:gd name="connsiteY10" fmla="*/ 2191958 h 3878153"/>
                <a:gd name="connsiteX11" fmla="*/ 0 w 3954143"/>
                <a:gd name="connsiteY11" fmla="*/ 1825446 h 3878153"/>
                <a:gd name="connsiteX12" fmla="*/ 45066 w 3954143"/>
                <a:gd name="connsiteY12" fmla="*/ 934209 h 3878153"/>
                <a:gd name="connsiteX0" fmla="*/ 45066 w 3954143"/>
                <a:gd name="connsiteY0" fmla="*/ 934209 h 3982941"/>
                <a:gd name="connsiteX1" fmla="*/ 1501146 w 3954143"/>
                <a:gd name="connsiteY1" fmla="*/ 1390554 h 3982941"/>
                <a:gd name="connsiteX2" fmla="*/ 867600 w 3954143"/>
                <a:gd name="connsiteY2" fmla="*/ 39012 h 3982941"/>
                <a:gd name="connsiteX3" fmla="*/ 1751887 w 3954143"/>
                <a:gd name="connsiteY3" fmla="*/ 0 h 3982941"/>
                <a:gd name="connsiteX4" fmla="*/ 2387077 w 3954143"/>
                <a:gd name="connsiteY4" fmla="*/ 1390554 h 3982941"/>
                <a:gd name="connsiteX5" fmla="*/ 3954143 w 3954143"/>
                <a:gd name="connsiteY5" fmla="*/ 1930162 h 3982941"/>
                <a:gd name="connsiteX6" fmla="*/ 3847270 w 3954143"/>
                <a:gd name="connsiteY6" fmla="*/ 2745835 h 3982941"/>
                <a:gd name="connsiteX7" fmla="*/ 2387077 w 3954143"/>
                <a:gd name="connsiteY7" fmla="*/ 2191958 h 3982941"/>
                <a:gd name="connsiteX8" fmla="*/ 2987368 w 3954143"/>
                <a:gd name="connsiteY8" fmla="*/ 3681688 h 3982941"/>
                <a:gd name="connsiteX9" fmla="*/ 2141272 w 3954143"/>
                <a:gd name="connsiteY9" fmla="*/ 3699551 h 3982941"/>
                <a:gd name="connsiteX10" fmla="*/ 1501146 w 3954143"/>
                <a:gd name="connsiteY10" fmla="*/ 2191958 h 3982941"/>
                <a:gd name="connsiteX11" fmla="*/ 0 w 3954143"/>
                <a:gd name="connsiteY11" fmla="*/ 1825446 h 3982941"/>
                <a:gd name="connsiteX12" fmla="*/ 45066 w 3954143"/>
                <a:gd name="connsiteY12" fmla="*/ 934209 h 3982941"/>
                <a:gd name="connsiteX0" fmla="*/ 208653 w 4117730"/>
                <a:gd name="connsiteY0" fmla="*/ 934209 h 3982941"/>
                <a:gd name="connsiteX1" fmla="*/ 1664733 w 4117730"/>
                <a:gd name="connsiteY1" fmla="*/ 1390554 h 3982941"/>
                <a:gd name="connsiteX2" fmla="*/ 1031187 w 4117730"/>
                <a:gd name="connsiteY2" fmla="*/ 39012 h 3982941"/>
                <a:gd name="connsiteX3" fmla="*/ 1915474 w 4117730"/>
                <a:gd name="connsiteY3" fmla="*/ 0 h 3982941"/>
                <a:gd name="connsiteX4" fmla="*/ 2550664 w 4117730"/>
                <a:gd name="connsiteY4" fmla="*/ 1390554 h 3982941"/>
                <a:gd name="connsiteX5" fmla="*/ 4117730 w 4117730"/>
                <a:gd name="connsiteY5" fmla="*/ 1930162 h 3982941"/>
                <a:gd name="connsiteX6" fmla="*/ 4010857 w 4117730"/>
                <a:gd name="connsiteY6" fmla="*/ 2745835 h 3982941"/>
                <a:gd name="connsiteX7" fmla="*/ 2550664 w 4117730"/>
                <a:gd name="connsiteY7" fmla="*/ 2191958 h 3982941"/>
                <a:gd name="connsiteX8" fmla="*/ 3150955 w 4117730"/>
                <a:gd name="connsiteY8" fmla="*/ 3681688 h 3982941"/>
                <a:gd name="connsiteX9" fmla="*/ 2304859 w 4117730"/>
                <a:gd name="connsiteY9" fmla="*/ 3699551 h 3982941"/>
                <a:gd name="connsiteX10" fmla="*/ 1664733 w 4117730"/>
                <a:gd name="connsiteY10" fmla="*/ 2191958 h 3982941"/>
                <a:gd name="connsiteX11" fmla="*/ 163587 w 4117730"/>
                <a:gd name="connsiteY11" fmla="*/ 1825446 h 3982941"/>
                <a:gd name="connsiteX12" fmla="*/ 208653 w 4117730"/>
                <a:gd name="connsiteY12" fmla="*/ 934209 h 3982941"/>
                <a:gd name="connsiteX0" fmla="*/ 208653 w 4117730"/>
                <a:gd name="connsiteY0" fmla="*/ 934209 h 3982941"/>
                <a:gd name="connsiteX1" fmla="*/ 1664733 w 4117730"/>
                <a:gd name="connsiteY1" fmla="*/ 1390554 h 3982941"/>
                <a:gd name="connsiteX2" fmla="*/ 1031187 w 4117730"/>
                <a:gd name="connsiteY2" fmla="*/ 39012 h 3982941"/>
                <a:gd name="connsiteX3" fmla="*/ 1915474 w 4117730"/>
                <a:gd name="connsiteY3" fmla="*/ 0 h 3982941"/>
                <a:gd name="connsiteX4" fmla="*/ 2550664 w 4117730"/>
                <a:gd name="connsiteY4" fmla="*/ 1390554 h 3982941"/>
                <a:gd name="connsiteX5" fmla="*/ 4117730 w 4117730"/>
                <a:gd name="connsiteY5" fmla="*/ 1930162 h 3982941"/>
                <a:gd name="connsiteX6" fmla="*/ 4010857 w 4117730"/>
                <a:gd name="connsiteY6" fmla="*/ 2745835 h 3982941"/>
                <a:gd name="connsiteX7" fmla="*/ 2550664 w 4117730"/>
                <a:gd name="connsiteY7" fmla="*/ 2191958 h 3982941"/>
                <a:gd name="connsiteX8" fmla="*/ 3150955 w 4117730"/>
                <a:gd name="connsiteY8" fmla="*/ 3681688 h 3982941"/>
                <a:gd name="connsiteX9" fmla="*/ 2304859 w 4117730"/>
                <a:gd name="connsiteY9" fmla="*/ 3699551 h 3982941"/>
                <a:gd name="connsiteX10" fmla="*/ 1664733 w 4117730"/>
                <a:gd name="connsiteY10" fmla="*/ 2191958 h 3982941"/>
                <a:gd name="connsiteX11" fmla="*/ 163587 w 4117730"/>
                <a:gd name="connsiteY11" fmla="*/ 1825446 h 3982941"/>
                <a:gd name="connsiteX12" fmla="*/ 208653 w 4117730"/>
                <a:gd name="connsiteY12" fmla="*/ 934209 h 3982941"/>
                <a:gd name="connsiteX0" fmla="*/ 208653 w 4117730"/>
                <a:gd name="connsiteY0" fmla="*/ 1171034 h 4219766"/>
                <a:gd name="connsiteX1" fmla="*/ 1664733 w 4117730"/>
                <a:gd name="connsiteY1" fmla="*/ 1627379 h 4219766"/>
                <a:gd name="connsiteX2" fmla="*/ 1031187 w 4117730"/>
                <a:gd name="connsiteY2" fmla="*/ 275837 h 4219766"/>
                <a:gd name="connsiteX3" fmla="*/ 1915474 w 4117730"/>
                <a:gd name="connsiteY3" fmla="*/ 236825 h 4219766"/>
                <a:gd name="connsiteX4" fmla="*/ 2550664 w 4117730"/>
                <a:gd name="connsiteY4" fmla="*/ 1627379 h 4219766"/>
                <a:gd name="connsiteX5" fmla="*/ 4117730 w 4117730"/>
                <a:gd name="connsiteY5" fmla="*/ 2166987 h 4219766"/>
                <a:gd name="connsiteX6" fmla="*/ 4010857 w 4117730"/>
                <a:gd name="connsiteY6" fmla="*/ 2982660 h 4219766"/>
                <a:gd name="connsiteX7" fmla="*/ 2550664 w 4117730"/>
                <a:gd name="connsiteY7" fmla="*/ 2428783 h 4219766"/>
                <a:gd name="connsiteX8" fmla="*/ 3150955 w 4117730"/>
                <a:gd name="connsiteY8" fmla="*/ 3918513 h 4219766"/>
                <a:gd name="connsiteX9" fmla="*/ 2304859 w 4117730"/>
                <a:gd name="connsiteY9" fmla="*/ 3936376 h 4219766"/>
                <a:gd name="connsiteX10" fmla="*/ 1664733 w 4117730"/>
                <a:gd name="connsiteY10" fmla="*/ 2428783 h 4219766"/>
                <a:gd name="connsiteX11" fmla="*/ 163587 w 4117730"/>
                <a:gd name="connsiteY11" fmla="*/ 2062271 h 4219766"/>
                <a:gd name="connsiteX12" fmla="*/ 208653 w 4117730"/>
                <a:gd name="connsiteY12" fmla="*/ 1171034 h 4219766"/>
                <a:gd name="connsiteX0" fmla="*/ 208653 w 4117730"/>
                <a:gd name="connsiteY0" fmla="*/ 1187463 h 4236195"/>
                <a:gd name="connsiteX1" fmla="*/ 1664733 w 4117730"/>
                <a:gd name="connsiteY1" fmla="*/ 1643808 h 4236195"/>
                <a:gd name="connsiteX2" fmla="*/ 1031187 w 4117730"/>
                <a:gd name="connsiteY2" fmla="*/ 292266 h 4236195"/>
                <a:gd name="connsiteX3" fmla="*/ 1915474 w 4117730"/>
                <a:gd name="connsiteY3" fmla="*/ 253254 h 4236195"/>
                <a:gd name="connsiteX4" fmla="*/ 2550664 w 4117730"/>
                <a:gd name="connsiteY4" fmla="*/ 1643808 h 4236195"/>
                <a:gd name="connsiteX5" fmla="*/ 4117730 w 4117730"/>
                <a:gd name="connsiteY5" fmla="*/ 2183416 h 4236195"/>
                <a:gd name="connsiteX6" fmla="*/ 4010857 w 4117730"/>
                <a:gd name="connsiteY6" fmla="*/ 2999089 h 4236195"/>
                <a:gd name="connsiteX7" fmla="*/ 2550664 w 4117730"/>
                <a:gd name="connsiteY7" fmla="*/ 2445212 h 4236195"/>
                <a:gd name="connsiteX8" fmla="*/ 3150955 w 4117730"/>
                <a:gd name="connsiteY8" fmla="*/ 3934942 h 4236195"/>
                <a:gd name="connsiteX9" fmla="*/ 2304859 w 4117730"/>
                <a:gd name="connsiteY9" fmla="*/ 3952805 h 4236195"/>
                <a:gd name="connsiteX10" fmla="*/ 1664733 w 4117730"/>
                <a:gd name="connsiteY10" fmla="*/ 2445212 h 4236195"/>
                <a:gd name="connsiteX11" fmla="*/ 163587 w 4117730"/>
                <a:gd name="connsiteY11" fmla="*/ 2078700 h 4236195"/>
                <a:gd name="connsiteX12" fmla="*/ 208653 w 4117730"/>
                <a:gd name="connsiteY12" fmla="*/ 1187463 h 4236195"/>
                <a:gd name="connsiteX0" fmla="*/ 208653 w 4260490"/>
                <a:gd name="connsiteY0" fmla="*/ 1187463 h 4236195"/>
                <a:gd name="connsiteX1" fmla="*/ 1664733 w 4260490"/>
                <a:gd name="connsiteY1" fmla="*/ 1643808 h 4236195"/>
                <a:gd name="connsiteX2" fmla="*/ 1031187 w 4260490"/>
                <a:gd name="connsiteY2" fmla="*/ 292266 h 4236195"/>
                <a:gd name="connsiteX3" fmla="*/ 1915474 w 4260490"/>
                <a:gd name="connsiteY3" fmla="*/ 253254 h 4236195"/>
                <a:gd name="connsiteX4" fmla="*/ 2550664 w 4260490"/>
                <a:gd name="connsiteY4" fmla="*/ 1643808 h 4236195"/>
                <a:gd name="connsiteX5" fmla="*/ 4117730 w 4260490"/>
                <a:gd name="connsiteY5" fmla="*/ 2183416 h 4236195"/>
                <a:gd name="connsiteX6" fmla="*/ 4010857 w 4260490"/>
                <a:gd name="connsiteY6" fmla="*/ 2999089 h 4236195"/>
                <a:gd name="connsiteX7" fmla="*/ 2550664 w 4260490"/>
                <a:gd name="connsiteY7" fmla="*/ 2445212 h 4236195"/>
                <a:gd name="connsiteX8" fmla="*/ 3150955 w 4260490"/>
                <a:gd name="connsiteY8" fmla="*/ 3934942 h 4236195"/>
                <a:gd name="connsiteX9" fmla="*/ 2304859 w 4260490"/>
                <a:gd name="connsiteY9" fmla="*/ 3952805 h 4236195"/>
                <a:gd name="connsiteX10" fmla="*/ 1664733 w 4260490"/>
                <a:gd name="connsiteY10" fmla="*/ 2445212 h 4236195"/>
                <a:gd name="connsiteX11" fmla="*/ 163587 w 4260490"/>
                <a:gd name="connsiteY11" fmla="*/ 2078700 h 4236195"/>
                <a:gd name="connsiteX12" fmla="*/ 208653 w 4260490"/>
                <a:gd name="connsiteY12" fmla="*/ 1187463 h 4236195"/>
                <a:gd name="connsiteX0" fmla="*/ 208653 w 4338191"/>
                <a:gd name="connsiteY0" fmla="*/ 1187463 h 4236195"/>
                <a:gd name="connsiteX1" fmla="*/ 1664733 w 4338191"/>
                <a:gd name="connsiteY1" fmla="*/ 1643808 h 4236195"/>
                <a:gd name="connsiteX2" fmla="*/ 1031187 w 4338191"/>
                <a:gd name="connsiteY2" fmla="*/ 292266 h 4236195"/>
                <a:gd name="connsiteX3" fmla="*/ 1915474 w 4338191"/>
                <a:gd name="connsiteY3" fmla="*/ 253254 h 4236195"/>
                <a:gd name="connsiteX4" fmla="*/ 2550664 w 4338191"/>
                <a:gd name="connsiteY4" fmla="*/ 1643808 h 4236195"/>
                <a:gd name="connsiteX5" fmla="*/ 4117730 w 4338191"/>
                <a:gd name="connsiteY5" fmla="*/ 2183416 h 4236195"/>
                <a:gd name="connsiteX6" fmla="*/ 4010857 w 4338191"/>
                <a:gd name="connsiteY6" fmla="*/ 2999089 h 4236195"/>
                <a:gd name="connsiteX7" fmla="*/ 2550664 w 4338191"/>
                <a:gd name="connsiteY7" fmla="*/ 2445212 h 4236195"/>
                <a:gd name="connsiteX8" fmla="*/ 3150955 w 4338191"/>
                <a:gd name="connsiteY8" fmla="*/ 3934942 h 4236195"/>
                <a:gd name="connsiteX9" fmla="*/ 2304859 w 4338191"/>
                <a:gd name="connsiteY9" fmla="*/ 3952805 h 4236195"/>
                <a:gd name="connsiteX10" fmla="*/ 1664733 w 4338191"/>
                <a:gd name="connsiteY10" fmla="*/ 2445212 h 4236195"/>
                <a:gd name="connsiteX11" fmla="*/ 163587 w 4338191"/>
                <a:gd name="connsiteY11" fmla="*/ 2078700 h 4236195"/>
                <a:gd name="connsiteX12" fmla="*/ 208653 w 4338191"/>
                <a:gd name="connsiteY12" fmla="*/ 1187463 h 4236195"/>
                <a:gd name="connsiteX0" fmla="*/ 208653 w 4180264"/>
                <a:gd name="connsiteY0" fmla="*/ 1187463 h 4236195"/>
                <a:gd name="connsiteX1" fmla="*/ 1664733 w 4180264"/>
                <a:gd name="connsiteY1" fmla="*/ 1643808 h 4236195"/>
                <a:gd name="connsiteX2" fmla="*/ 1031187 w 4180264"/>
                <a:gd name="connsiteY2" fmla="*/ 292266 h 4236195"/>
                <a:gd name="connsiteX3" fmla="*/ 1915474 w 4180264"/>
                <a:gd name="connsiteY3" fmla="*/ 253254 h 4236195"/>
                <a:gd name="connsiteX4" fmla="*/ 2550664 w 4180264"/>
                <a:gd name="connsiteY4" fmla="*/ 1643808 h 4236195"/>
                <a:gd name="connsiteX5" fmla="*/ 4117730 w 4180264"/>
                <a:gd name="connsiteY5" fmla="*/ 2183416 h 4236195"/>
                <a:gd name="connsiteX6" fmla="*/ 3604808 w 4180264"/>
                <a:gd name="connsiteY6" fmla="*/ 2869627 h 4236195"/>
                <a:gd name="connsiteX7" fmla="*/ 2550664 w 4180264"/>
                <a:gd name="connsiteY7" fmla="*/ 2445212 h 4236195"/>
                <a:gd name="connsiteX8" fmla="*/ 3150955 w 4180264"/>
                <a:gd name="connsiteY8" fmla="*/ 3934942 h 4236195"/>
                <a:gd name="connsiteX9" fmla="*/ 2304859 w 4180264"/>
                <a:gd name="connsiteY9" fmla="*/ 3952805 h 4236195"/>
                <a:gd name="connsiteX10" fmla="*/ 1664733 w 4180264"/>
                <a:gd name="connsiteY10" fmla="*/ 2445212 h 4236195"/>
                <a:gd name="connsiteX11" fmla="*/ 163587 w 4180264"/>
                <a:gd name="connsiteY11" fmla="*/ 2078700 h 4236195"/>
                <a:gd name="connsiteX12" fmla="*/ 208653 w 4180264"/>
                <a:gd name="connsiteY12" fmla="*/ 1187463 h 4236195"/>
                <a:gd name="connsiteX0" fmla="*/ 208653 w 4046922"/>
                <a:gd name="connsiteY0" fmla="*/ 1187463 h 4236195"/>
                <a:gd name="connsiteX1" fmla="*/ 1664733 w 4046922"/>
                <a:gd name="connsiteY1" fmla="*/ 1643808 h 4236195"/>
                <a:gd name="connsiteX2" fmla="*/ 1031187 w 4046922"/>
                <a:gd name="connsiteY2" fmla="*/ 292266 h 4236195"/>
                <a:gd name="connsiteX3" fmla="*/ 1915474 w 4046922"/>
                <a:gd name="connsiteY3" fmla="*/ 253254 h 4236195"/>
                <a:gd name="connsiteX4" fmla="*/ 2550664 w 4046922"/>
                <a:gd name="connsiteY4" fmla="*/ 1643808 h 4236195"/>
                <a:gd name="connsiteX5" fmla="*/ 3997107 w 4046922"/>
                <a:gd name="connsiteY5" fmla="*/ 2335052 h 4236195"/>
                <a:gd name="connsiteX6" fmla="*/ 3604808 w 4046922"/>
                <a:gd name="connsiteY6" fmla="*/ 2869627 h 4236195"/>
                <a:gd name="connsiteX7" fmla="*/ 2550664 w 4046922"/>
                <a:gd name="connsiteY7" fmla="*/ 2445212 h 4236195"/>
                <a:gd name="connsiteX8" fmla="*/ 3150955 w 4046922"/>
                <a:gd name="connsiteY8" fmla="*/ 3934942 h 4236195"/>
                <a:gd name="connsiteX9" fmla="*/ 2304859 w 4046922"/>
                <a:gd name="connsiteY9" fmla="*/ 3952805 h 4236195"/>
                <a:gd name="connsiteX10" fmla="*/ 1664733 w 4046922"/>
                <a:gd name="connsiteY10" fmla="*/ 2445212 h 4236195"/>
                <a:gd name="connsiteX11" fmla="*/ 163587 w 4046922"/>
                <a:gd name="connsiteY11" fmla="*/ 2078700 h 4236195"/>
                <a:gd name="connsiteX12" fmla="*/ 208653 w 4046922"/>
                <a:gd name="connsiteY12" fmla="*/ 1187463 h 4236195"/>
                <a:gd name="connsiteX0" fmla="*/ 208653 w 4075431"/>
                <a:gd name="connsiteY0" fmla="*/ 1187463 h 4236195"/>
                <a:gd name="connsiteX1" fmla="*/ 1664733 w 4075431"/>
                <a:gd name="connsiteY1" fmla="*/ 1643808 h 4236195"/>
                <a:gd name="connsiteX2" fmla="*/ 1031187 w 4075431"/>
                <a:gd name="connsiteY2" fmla="*/ 292266 h 4236195"/>
                <a:gd name="connsiteX3" fmla="*/ 1915474 w 4075431"/>
                <a:gd name="connsiteY3" fmla="*/ 253254 h 4236195"/>
                <a:gd name="connsiteX4" fmla="*/ 2550664 w 4075431"/>
                <a:gd name="connsiteY4" fmla="*/ 1643808 h 4236195"/>
                <a:gd name="connsiteX5" fmla="*/ 3997107 w 4075431"/>
                <a:gd name="connsiteY5" fmla="*/ 2335052 h 4236195"/>
                <a:gd name="connsiteX6" fmla="*/ 3741352 w 4075431"/>
                <a:gd name="connsiteY6" fmla="*/ 2863878 h 4236195"/>
                <a:gd name="connsiteX7" fmla="*/ 2550664 w 4075431"/>
                <a:gd name="connsiteY7" fmla="*/ 2445212 h 4236195"/>
                <a:gd name="connsiteX8" fmla="*/ 3150955 w 4075431"/>
                <a:gd name="connsiteY8" fmla="*/ 3934942 h 4236195"/>
                <a:gd name="connsiteX9" fmla="*/ 2304859 w 4075431"/>
                <a:gd name="connsiteY9" fmla="*/ 3952805 h 4236195"/>
                <a:gd name="connsiteX10" fmla="*/ 1664733 w 4075431"/>
                <a:gd name="connsiteY10" fmla="*/ 2445212 h 4236195"/>
                <a:gd name="connsiteX11" fmla="*/ 163587 w 4075431"/>
                <a:gd name="connsiteY11" fmla="*/ 2078700 h 4236195"/>
                <a:gd name="connsiteX12" fmla="*/ 208653 w 4075431"/>
                <a:gd name="connsiteY12" fmla="*/ 1187463 h 4236195"/>
                <a:gd name="connsiteX0" fmla="*/ 208653 w 4025397"/>
                <a:gd name="connsiteY0" fmla="*/ 1187463 h 4236195"/>
                <a:gd name="connsiteX1" fmla="*/ 1664733 w 4025397"/>
                <a:gd name="connsiteY1" fmla="*/ 1643808 h 4236195"/>
                <a:gd name="connsiteX2" fmla="*/ 1031187 w 4025397"/>
                <a:gd name="connsiteY2" fmla="*/ 292266 h 4236195"/>
                <a:gd name="connsiteX3" fmla="*/ 1915474 w 4025397"/>
                <a:gd name="connsiteY3" fmla="*/ 253254 h 4236195"/>
                <a:gd name="connsiteX4" fmla="*/ 2550664 w 4025397"/>
                <a:gd name="connsiteY4" fmla="*/ 1643808 h 4236195"/>
                <a:gd name="connsiteX5" fmla="*/ 3936120 w 4025397"/>
                <a:gd name="connsiteY5" fmla="*/ 2278996 h 4236195"/>
                <a:gd name="connsiteX6" fmla="*/ 3741352 w 4025397"/>
                <a:gd name="connsiteY6" fmla="*/ 2863878 h 4236195"/>
                <a:gd name="connsiteX7" fmla="*/ 2550664 w 4025397"/>
                <a:gd name="connsiteY7" fmla="*/ 2445212 h 4236195"/>
                <a:gd name="connsiteX8" fmla="*/ 3150955 w 4025397"/>
                <a:gd name="connsiteY8" fmla="*/ 3934942 h 4236195"/>
                <a:gd name="connsiteX9" fmla="*/ 2304859 w 4025397"/>
                <a:gd name="connsiteY9" fmla="*/ 3952805 h 4236195"/>
                <a:gd name="connsiteX10" fmla="*/ 1664733 w 4025397"/>
                <a:gd name="connsiteY10" fmla="*/ 2445212 h 4236195"/>
                <a:gd name="connsiteX11" fmla="*/ 163587 w 4025397"/>
                <a:gd name="connsiteY11" fmla="*/ 2078700 h 4236195"/>
                <a:gd name="connsiteX12" fmla="*/ 208653 w 4025397"/>
                <a:gd name="connsiteY12" fmla="*/ 1187463 h 4236195"/>
                <a:gd name="connsiteX0" fmla="*/ 208653 w 4025397"/>
                <a:gd name="connsiteY0" fmla="*/ 1187463 h 4055216"/>
                <a:gd name="connsiteX1" fmla="*/ 1664733 w 4025397"/>
                <a:gd name="connsiteY1" fmla="*/ 1643808 h 4055216"/>
                <a:gd name="connsiteX2" fmla="*/ 1031187 w 4025397"/>
                <a:gd name="connsiteY2" fmla="*/ 292266 h 4055216"/>
                <a:gd name="connsiteX3" fmla="*/ 1915474 w 4025397"/>
                <a:gd name="connsiteY3" fmla="*/ 253254 h 4055216"/>
                <a:gd name="connsiteX4" fmla="*/ 2550664 w 4025397"/>
                <a:gd name="connsiteY4" fmla="*/ 1643808 h 4055216"/>
                <a:gd name="connsiteX5" fmla="*/ 3936120 w 4025397"/>
                <a:gd name="connsiteY5" fmla="*/ 2278996 h 4055216"/>
                <a:gd name="connsiteX6" fmla="*/ 3741352 w 4025397"/>
                <a:gd name="connsiteY6" fmla="*/ 2863878 h 4055216"/>
                <a:gd name="connsiteX7" fmla="*/ 2550664 w 4025397"/>
                <a:gd name="connsiteY7" fmla="*/ 2445212 h 4055216"/>
                <a:gd name="connsiteX8" fmla="*/ 2957831 w 4025397"/>
                <a:gd name="connsiteY8" fmla="*/ 3757434 h 4055216"/>
                <a:gd name="connsiteX9" fmla="*/ 2304859 w 4025397"/>
                <a:gd name="connsiteY9" fmla="*/ 3952805 h 4055216"/>
                <a:gd name="connsiteX10" fmla="*/ 1664733 w 4025397"/>
                <a:gd name="connsiteY10" fmla="*/ 2445212 h 4055216"/>
                <a:gd name="connsiteX11" fmla="*/ 163587 w 4025397"/>
                <a:gd name="connsiteY11" fmla="*/ 2078700 h 4055216"/>
                <a:gd name="connsiteX12" fmla="*/ 208653 w 4025397"/>
                <a:gd name="connsiteY12" fmla="*/ 1187463 h 4055216"/>
                <a:gd name="connsiteX0" fmla="*/ 208653 w 4025397"/>
                <a:gd name="connsiteY0" fmla="*/ 1187463 h 4024023"/>
                <a:gd name="connsiteX1" fmla="*/ 1664733 w 4025397"/>
                <a:gd name="connsiteY1" fmla="*/ 1643808 h 4024023"/>
                <a:gd name="connsiteX2" fmla="*/ 1031187 w 4025397"/>
                <a:gd name="connsiteY2" fmla="*/ 292266 h 4024023"/>
                <a:gd name="connsiteX3" fmla="*/ 1915474 w 4025397"/>
                <a:gd name="connsiteY3" fmla="*/ 253254 h 4024023"/>
                <a:gd name="connsiteX4" fmla="*/ 2550664 w 4025397"/>
                <a:gd name="connsiteY4" fmla="*/ 1643808 h 4024023"/>
                <a:gd name="connsiteX5" fmla="*/ 3936120 w 4025397"/>
                <a:gd name="connsiteY5" fmla="*/ 2278996 h 4024023"/>
                <a:gd name="connsiteX6" fmla="*/ 3741352 w 4025397"/>
                <a:gd name="connsiteY6" fmla="*/ 2863878 h 4024023"/>
                <a:gd name="connsiteX7" fmla="*/ 2550664 w 4025397"/>
                <a:gd name="connsiteY7" fmla="*/ 2445212 h 4024023"/>
                <a:gd name="connsiteX8" fmla="*/ 2957831 w 4025397"/>
                <a:gd name="connsiteY8" fmla="*/ 3757434 h 4024023"/>
                <a:gd name="connsiteX9" fmla="*/ 2342227 w 4025397"/>
                <a:gd name="connsiteY9" fmla="*/ 3912149 h 4024023"/>
                <a:gd name="connsiteX10" fmla="*/ 1664733 w 4025397"/>
                <a:gd name="connsiteY10" fmla="*/ 2445212 h 4024023"/>
                <a:gd name="connsiteX11" fmla="*/ 163587 w 4025397"/>
                <a:gd name="connsiteY11" fmla="*/ 2078700 h 4024023"/>
                <a:gd name="connsiteX12" fmla="*/ 208653 w 4025397"/>
                <a:gd name="connsiteY12" fmla="*/ 1187463 h 4024023"/>
                <a:gd name="connsiteX0" fmla="*/ 312504 w 3956452"/>
                <a:gd name="connsiteY0" fmla="*/ 1346286 h 4024023"/>
                <a:gd name="connsiteX1" fmla="*/ 1595788 w 3956452"/>
                <a:gd name="connsiteY1" fmla="*/ 1643808 h 4024023"/>
                <a:gd name="connsiteX2" fmla="*/ 962242 w 3956452"/>
                <a:gd name="connsiteY2" fmla="*/ 292266 h 4024023"/>
                <a:gd name="connsiteX3" fmla="*/ 1846529 w 3956452"/>
                <a:gd name="connsiteY3" fmla="*/ 253254 h 4024023"/>
                <a:gd name="connsiteX4" fmla="*/ 2481719 w 3956452"/>
                <a:gd name="connsiteY4" fmla="*/ 1643808 h 4024023"/>
                <a:gd name="connsiteX5" fmla="*/ 3867175 w 3956452"/>
                <a:gd name="connsiteY5" fmla="*/ 2278996 h 4024023"/>
                <a:gd name="connsiteX6" fmla="*/ 3672407 w 3956452"/>
                <a:gd name="connsiteY6" fmla="*/ 2863878 h 4024023"/>
                <a:gd name="connsiteX7" fmla="*/ 2481719 w 3956452"/>
                <a:gd name="connsiteY7" fmla="*/ 2445212 h 4024023"/>
                <a:gd name="connsiteX8" fmla="*/ 2888886 w 3956452"/>
                <a:gd name="connsiteY8" fmla="*/ 3757434 h 4024023"/>
                <a:gd name="connsiteX9" fmla="*/ 2273282 w 3956452"/>
                <a:gd name="connsiteY9" fmla="*/ 3912149 h 4024023"/>
                <a:gd name="connsiteX10" fmla="*/ 1595788 w 3956452"/>
                <a:gd name="connsiteY10" fmla="*/ 2445212 h 4024023"/>
                <a:gd name="connsiteX11" fmla="*/ 94642 w 3956452"/>
                <a:gd name="connsiteY11" fmla="*/ 2078700 h 4024023"/>
                <a:gd name="connsiteX12" fmla="*/ 312504 w 3956452"/>
                <a:gd name="connsiteY12" fmla="*/ 1346286 h 4024023"/>
                <a:gd name="connsiteX0" fmla="*/ 207846 w 3851794"/>
                <a:gd name="connsiteY0" fmla="*/ 1346286 h 4024023"/>
                <a:gd name="connsiteX1" fmla="*/ 1491130 w 3851794"/>
                <a:gd name="connsiteY1" fmla="*/ 1643808 h 4024023"/>
                <a:gd name="connsiteX2" fmla="*/ 857584 w 3851794"/>
                <a:gd name="connsiteY2" fmla="*/ 292266 h 4024023"/>
                <a:gd name="connsiteX3" fmla="*/ 1741871 w 3851794"/>
                <a:gd name="connsiteY3" fmla="*/ 253254 h 4024023"/>
                <a:gd name="connsiteX4" fmla="*/ 2377061 w 3851794"/>
                <a:gd name="connsiteY4" fmla="*/ 1643808 h 4024023"/>
                <a:gd name="connsiteX5" fmla="*/ 3762517 w 3851794"/>
                <a:gd name="connsiteY5" fmla="*/ 2278996 h 4024023"/>
                <a:gd name="connsiteX6" fmla="*/ 3567749 w 3851794"/>
                <a:gd name="connsiteY6" fmla="*/ 2863878 h 4024023"/>
                <a:gd name="connsiteX7" fmla="*/ 2377061 w 3851794"/>
                <a:gd name="connsiteY7" fmla="*/ 2445212 h 4024023"/>
                <a:gd name="connsiteX8" fmla="*/ 2784228 w 3851794"/>
                <a:gd name="connsiteY8" fmla="*/ 3757434 h 4024023"/>
                <a:gd name="connsiteX9" fmla="*/ 2168624 w 3851794"/>
                <a:gd name="connsiteY9" fmla="*/ 3912149 h 4024023"/>
                <a:gd name="connsiteX10" fmla="*/ 1491130 w 3851794"/>
                <a:gd name="connsiteY10" fmla="*/ 2445212 h 4024023"/>
                <a:gd name="connsiteX11" fmla="*/ 130936 w 3851794"/>
                <a:gd name="connsiteY11" fmla="*/ 1945750 h 4024023"/>
                <a:gd name="connsiteX12" fmla="*/ 207846 w 3851794"/>
                <a:gd name="connsiteY12" fmla="*/ 1346286 h 4024023"/>
                <a:gd name="connsiteX0" fmla="*/ 207846 w 3851794"/>
                <a:gd name="connsiteY0" fmla="*/ 1158781 h 3836518"/>
                <a:gd name="connsiteX1" fmla="*/ 1491130 w 3851794"/>
                <a:gd name="connsiteY1" fmla="*/ 1456303 h 3836518"/>
                <a:gd name="connsiteX2" fmla="*/ 1043834 w 3851794"/>
                <a:gd name="connsiteY2" fmla="*/ 350952 h 3836518"/>
                <a:gd name="connsiteX3" fmla="*/ 1741871 w 3851794"/>
                <a:gd name="connsiteY3" fmla="*/ 65749 h 3836518"/>
                <a:gd name="connsiteX4" fmla="*/ 2377061 w 3851794"/>
                <a:gd name="connsiteY4" fmla="*/ 1456303 h 3836518"/>
                <a:gd name="connsiteX5" fmla="*/ 3762517 w 3851794"/>
                <a:gd name="connsiteY5" fmla="*/ 2091491 h 3836518"/>
                <a:gd name="connsiteX6" fmla="*/ 3567749 w 3851794"/>
                <a:gd name="connsiteY6" fmla="*/ 2676373 h 3836518"/>
                <a:gd name="connsiteX7" fmla="*/ 2377061 w 3851794"/>
                <a:gd name="connsiteY7" fmla="*/ 2257707 h 3836518"/>
                <a:gd name="connsiteX8" fmla="*/ 2784228 w 3851794"/>
                <a:gd name="connsiteY8" fmla="*/ 3569929 h 3836518"/>
                <a:gd name="connsiteX9" fmla="*/ 2168624 w 3851794"/>
                <a:gd name="connsiteY9" fmla="*/ 3724644 h 3836518"/>
                <a:gd name="connsiteX10" fmla="*/ 1491130 w 3851794"/>
                <a:gd name="connsiteY10" fmla="*/ 2257707 h 3836518"/>
                <a:gd name="connsiteX11" fmla="*/ 130936 w 3851794"/>
                <a:gd name="connsiteY11" fmla="*/ 1758245 h 3836518"/>
                <a:gd name="connsiteX12" fmla="*/ 207846 w 3851794"/>
                <a:gd name="connsiteY12" fmla="*/ 1158781 h 3836518"/>
                <a:gd name="connsiteX0" fmla="*/ 207846 w 3851794"/>
                <a:gd name="connsiteY0" fmla="*/ 1099866 h 3777603"/>
                <a:gd name="connsiteX1" fmla="*/ 1491130 w 3851794"/>
                <a:gd name="connsiteY1" fmla="*/ 1397388 h 3777603"/>
                <a:gd name="connsiteX2" fmla="*/ 1043834 w 3851794"/>
                <a:gd name="connsiteY2" fmla="*/ 292037 h 3777603"/>
                <a:gd name="connsiteX3" fmla="*/ 1715490 w 3851794"/>
                <a:gd name="connsiteY3" fmla="*/ 76337 h 3777603"/>
                <a:gd name="connsiteX4" fmla="*/ 2377061 w 3851794"/>
                <a:gd name="connsiteY4" fmla="*/ 1397388 h 3777603"/>
                <a:gd name="connsiteX5" fmla="*/ 3762517 w 3851794"/>
                <a:gd name="connsiteY5" fmla="*/ 2032576 h 3777603"/>
                <a:gd name="connsiteX6" fmla="*/ 3567749 w 3851794"/>
                <a:gd name="connsiteY6" fmla="*/ 2617458 h 3777603"/>
                <a:gd name="connsiteX7" fmla="*/ 2377061 w 3851794"/>
                <a:gd name="connsiteY7" fmla="*/ 2198792 h 3777603"/>
                <a:gd name="connsiteX8" fmla="*/ 2784228 w 3851794"/>
                <a:gd name="connsiteY8" fmla="*/ 3511014 h 3777603"/>
                <a:gd name="connsiteX9" fmla="*/ 2168624 w 3851794"/>
                <a:gd name="connsiteY9" fmla="*/ 3665729 h 3777603"/>
                <a:gd name="connsiteX10" fmla="*/ 1491130 w 3851794"/>
                <a:gd name="connsiteY10" fmla="*/ 2198792 h 3777603"/>
                <a:gd name="connsiteX11" fmla="*/ 130936 w 3851794"/>
                <a:gd name="connsiteY11" fmla="*/ 1699330 h 3777603"/>
                <a:gd name="connsiteX12" fmla="*/ 207846 w 3851794"/>
                <a:gd name="connsiteY12" fmla="*/ 1099866 h 3777603"/>
                <a:gd name="connsiteX0" fmla="*/ 207846 w 3851794"/>
                <a:gd name="connsiteY0" fmla="*/ 1109323 h 3787060"/>
                <a:gd name="connsiteX1" fmla="*/ 1491130 w 3851794"/>
                <a:gd name="connsiteY1" fmla="*/ 1406845 h 3787060"/>
                <a:gd name="connsiteX2" fmla="*/ 1110872 w 3851794"/>
                <a:gd name="connsiteY2" fmla="*/ 269359 h 3787060"/>
                <a:gd name="connsiteX3" fmla="*/ 1715490 w 3851794"/>
                <a:gd name="connsiteY3" fmla="*/ 85794 h 3787060"/>
                <a:gd name="connsiteX4" fmla="*/ 2377061 w 3851794"/>
                <a:gd name="connsiteY4" fmla="*/ 1406845 h 3787060"/>
                <a:gd name="connsiteX5" fmla="*/ 3762517 w 3851794"/>
                <a:gd name="connsiteY5" fmla="*/ 2042033 h 3787060"/>
                <a:gd name="connsiteX6" fmla="*/ 3567749 w 3851794"/>
                <a:gd name="connsiteY6" fmla="*/ 2626915 h 3787060"/>
                <a:gd name="connsiteX7" fmla="*/ 2377061 w 3851794"/>
                <a:gd name="connsiteY7" fmla="*/ 2208249 h 3787060"/>
                <a:gd name="connsiteX8" fmla="*/ 2784228 w 3851794"/>
                <a:gd name="connsiteY8" fmla="*/ 3520471 h 3787060"/>
                <a:gd name="connsiteX9" fmla="*/ 2168624 w 3851794"/>
                <a:gd name="connsiteY9" fmla="*/ 3675186 h 3787060"/>
                <a:gd name="connsiteX10" fmla="*/ 1491130 w 3851794"/>
                <a:gd name="connsiteY10" fmla="*/ 2208249 h 3787060"/>
                <a:gd name="connsiteX11" fmla="*/ 130936 w 3851794"/>
                <a:gd name="connsiteY11" fmla="*/ 1708787 h 3787060"/>
                <a:gd name="connsiteX12" fmla="*/ 207846 w 3851794"/>
                <a:gd name="connsiteY12" fmla="*/ 1109323 h 3787060"/>
                <a:gd name="connsiteX0" fmla="*/ 207846 w 3851794"/>
                <a:gd name="connsiteY0" fmla="*/ 1077688 h 3755425"/>
                <a:gd name="connsiteX1" fmla="*/ 1491130 w 3851794"/>
                <a:gd name="connsiteY1" fmla="*/ 1375210 h 3755425"/>
                <a:gd name="connsiteX2" fmla="*/ 1110872 w 3851794"/>
                <a:gd name="connsiteY2" fmla="*/ 237724 h 3755425"/>
                <a:gd name="connsiteX3" fmla="*/ 1678122 w 3851794"/>
                <a:gd name="connsiteY3" fmla="*/ 94814 h 3755425"/>
                <a:gd name="connsiteX4" fmla="*/ 2377061 w 3851794"/>
                <a:gd name="connsiteY4" fmla="*/ 1375210 h 3755425"/>
                <a:gd name="connsiteX5" fmla="*/ 3762517 w 3851794"/>
                <a:gd name="connsiteY5" fmla="*/ 2010398 h 3755425"/>
                <a:gd name="connsiteX6" fmla="*/ 3567749 w 3851794"/>
                <a:gd name="connsiteY6" fmla="*/ 2595280 h 3755425"/>
                <a:gd name="connsiteX7" fmla="*/ 2377061 w 3851794"/>
                <a:gd name="connsiteY7" fmla="*/ 2176614 h 3755425"/>
                <a:gd name="connsiteX8" fmla="*/ 2784228 w 3851794"/>
                <a:gd name="connsiteY8" fmla="*/ 3488836 h 3755425"/>
                <a:gd name="connsiteX9" fmla="*/ 2168624 w 3851794"/>
                <a:gd name="connsiteY9" fmla="*/ 3643551 h 3755425"/>
                <a:gd name="connsiteX10" fmla="*/ 1491130 w 3851794"/>
                <a:gd name="connsiteY10" fmla="*/ 2176614 h 3755425"/>
                <a:gd name="connsiteX11" fmla="*/ 130936 w 3851794"/>
                <a:gd name="connsiteY11" fmla="*/ 1677152 h 3755425"/>
                <a:gd name="connsiteX12" fmla="*/ 207846 w 3851794"/>
                <a:gd name="connsiteY12" fmla="*/ 1077688 h 37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1794" h="3755425">
                  <a:moveTo>
                    <a:pt x="207846" y="1077688"/>
                  </a:moveTo>
                  <a:cubicBezTo>
                    <a:pt x="434545" y="1027364"/>
                    <a:pt x="1354041" y="1524409"/>
                    <a:pt x="1491130" y="1375210"/>
                  </a:cubicBezTo>
                  <a:cubicBezTo>
                    <a:pt x="1342031" y="1006760"/>
                    <a:pt x="1079707" y="451123"/>
                    <a:pt x="1110872" y="237724"/>
                  </a:cubicBezTo>
                  <a:cubicBezTo>
                    <a:pt x="1142037" y="24325"/>
                    <a:pt x="1467091" y="-94767"/>
                    <a:pt x="1678122" y="94814"/>
                  </a:cubicBezTo>
                  <a:cubicBezTo>
                    <a:pt x="1889154" y="284395"/>
                    <a:pt x="2165331" y="911692"/>
                    <a:pt x="2377061" y="1375210"/>
                  </a:cubicBezTo>
                  <a:cubicBezTo>
                    <a:pt x="2744104" y="1696904"/>
                    <a:pt x="3564069" y="1807053"/>
                    <a:pt x="3762517" y="2010398"/>
                  </a:cubicBezTo>
                  <a:cubicBezTo>
                    <a:pt x="3960965" y="2213743"/>
                    <a:pt x="3798658" y="2567577"/>
                    <a:pt x="3567749" y="2595280"/>
                  </a:cubicBezTo>
                  <a:cubicBezTo>
                    <a:pt x="3336840" y="2622983"/>
                    <a:pt x="2728442" y="2318086"/>
                    <a:pt x="2377061" y="2176614"/>
                  </a:cubicBezTo>
                  <a:cubicBezTo>
                    <a:pt x="2233744" y="2332590"/>
                    <a:pt x="2818968" y="3244347"/>
                    <a:pt x="2784228" y="3488836"/>
                  </a:cubicBezTo>
                  <a:cubicBezTo>
                    <a:pt x="2749489" y="3733326"/>
                    <a:pt x="2384140" y="3862255"/>
                    <a:pt x="2168624" y="3643551"/>
                  </a:cubicBezTo>
                  <a:cubicBezTo>
                    <a:pt x="1953108" y="3424847"/>
                    <a:pt x="1704505" y="2679145"/>
                    <a:pt x="1491130" y="2176614"/>
                  </a:cubicBezTo>
                  <a:cubicBezTo>
                    <a:pt x="1134251" y="1864263"/>
                    <a:pt x="344817" y="1860306"/>
                    <a:pt x="130936" y="1677152"/>
                  </a:cubicBezTo>
                  <a:cubicBezTo>
                    <a:pt x="-82945" y="1493998"/>
                    <a:pt x="-18853" y="1128012"/>
                    <a:pt x="207846" y="1077688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4038600" y="35052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2448740" y="4953000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48740" y="2133600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172200" y="3505200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Ensuring Race-Free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685800"/>
          </a:xfrm>
        </p:spPr>
        <p:txBody>
          <a:bodyPr/>
          <a:lstStyle/>
          <a:p>
            <a:r>
              <a:rPr lang="en-US" dirty="0" smtClean="0"/>
              <a:t>How much can computation </a:t>
            </a:r>
            <a:r>
              <a:rPr lang="en-US" b="1" dirty="0" smtClean="0"/>
              <a:t>overlap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4" name="Straight Arrow Connector 3"/>
          <p:cNvCxnSpPr>
            <a:stCxn id="10" idx="6"/>
            <a:endCxn id="11" idx="2"/>
          </p:cNvCxnSpPr>
          <p:nvPr/>
        </p:nvCxnSpPr>
        <p:spPr bwMode="auto">
          <a:xfrm>
            <a:off x="2993626" y="2470757"/>
            <a:ext cx="1093615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>
            <a:stCxn id="11" idx="6"/>
            <a:endCxn id="12" idx="2"/>
          </p:cNvCxnSpPr>
          <p:nvPr/>
        </p:nvCxnSpPr>
        <p:spPr bwMode="auto">
          <a:xfrm>
            <a:off x="4479727" y="2470757"/>
            <a:ext cx="1093614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>
            <a:stCxn id="16" idx="7"/>
            <a:endCxn id="11" idx="3"/>
          </p:cNvCxnSpPr>
          <p:nvPr/>
        </p:nvCxnSpPr>
        <p:spPr bwMode="auto">
          <a:xfrm rot="5400000" flipH="1" flipV="1">
            <a:off x="3353026" y="2942757"/>
            <a:ext cx="1124928" cy="45845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>
            <a:stCxn id="18" idx="1"/>
            <a:endCxn id="12" idx="5"/>
          </p:cNvCxnSpPr>
          <p:nvPr/>
        </p:nvCxnSpPr>
        <p:spPr bwMode="auto">
          <a:xfrm rot="16200000" flipV="1">
            <a:off x="5582177" y="2935694"/>
            <a:ext cx="1124928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17" idx="7"/>
            <a:endCxn id="12" idx="3"/>
          </p:cNvCxnSpPr>
          <p:nvPr/>
        </p:nvCxnSpPr>
        <p:spPr bwMode="auto">
          <a:xfrm rot="5400000" flipH="1" flipV="1">
            <a:off x="4839126" y="2942758"/>
            <a:ext cx="1124928" cy="458457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17" idx="1"/>
            <a:endCxn id="11" idx="5"/>
          </p:cNvCxnSpPr>
          <p:nvPr/>
        </p:nvCxnSpPr>
        <p:spPr bwMode="auto">
          <a:xfrm rot="16200000" flipV="1">
            <a:off x="4096077" y="2935694"/>
            <a:ext cx="1124928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10" name="Oval 4"/>
          <p:cNvSpPr/>
          <p:nvPr/>
        </p:nvSpPr>
        <p:spPr bwMode="auto">
          <a:xfrm>
            <a:off x="2601140" y="22745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087241" y="22745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573341" y="22745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3" name="Oval 4"/>
          <p:cNvSpPr/>
          <p:nvPr/>
        </p:nvSpPr>
        <p:spPr bwMode="auto">
          <a:xfrm>
            <a:off x="2601140" y="50939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087241" y="50939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73341" y="5093914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6" name="Oval 4"/>
          <p:cNvSpPr/>
          <p:nvPr/>
        </p:nvSpPr>
        <p:spPr bwMode="auto">
          <a:xfrm>
            <a:off x="3351253" y="3676972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837354" y="3676972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323454" y="3676972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9" name="Straight Arrow Connector 18"/>
          <p:cNvCxnSpPr>
            <a:stCxn id="13" idx="6"/>
            <a:endCxn id="14" idx="2"/>
          </p:cNvCxnSpPr>
          <p:nvPr/>
        </p:nvCxnSpPr>
        <p:spPr bwMode="auto">
          <a:xfrm>
            <a:off x="2993626" y="5290157"/>
            <a:ext cx="1093615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>
            <a:stCxn id="14" idx="6"/>
            <a:endCxn id="15" idx="2"/>
          </p:cNvCxnSpPr>
          <p:nvPr/>
        </p:nvCxnSpPr>
        <p:spPr bwMode="auto">
          <a:xfrm>
            <a:off x="4479727" y="5290157"/>
            <a:ext cx="1093614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>
            <a:stCxn id="14" idx="1"/>
            <a:endCxn id="16" idx="5"/>
          </p:cNvCxnSpPr>
          <p:nvPr/>
        </p:nvCxnSpPr>
        <p:spPr bwMode="auto">
          <a:xfrm rot="16200000" flipV="1">
            <a:off x="3345784" y="4352457"/>
            <a:ext cx="1139412" cy="45845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2" name="Straight Arrow Connector 21"/>
          <p:cNvCxnSpPr>
            <a:stCxn id="15" idx="7"/>
            <a:endCxn id="18" idx="3"/>
          </p:cNvCxnSpPr>
          <p:nvPr/>
        </p:nvCxnSpPr>
        <p:spPr bwMode="auto">
          <a:xfrm rot="5400000" flipH="1" flipV="1">
            <a:off x="5574934" y="4345395"/>
            <a:ext cx="1139412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3" name="Straight Arrow Connector 22"/>
          <p:cNvCxnSpPr>
            <a:stCxn id="15" idx="1"/>
            <a:endCxn id="17" idx="5"/>
          </p:cNvCxnSpPr>
          <p:nvPr/>
        </p:nvCxnSpPr>
        <p:spPr bwMode="auto">
          <a:xfrm rot="16200000" flipV="1">
            <a:off x="4831885" y="4352457"/>
            <a:ext cx="1139412" cy="458457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>
            <a:stCxn id="14" idx="7"/>
            <a:endCxn id="17" idx="3"/>
          </p:cNvCxnSpPr>
          <p:nvPr/>
        </p:nvCxnSpPr>
        <p:spPr bwMode="auto">
          <a:xfrm rot="5400000" flipH="1" flipV="1">
            <a:off x="4088834" y="4345395"/>
            <a:ext cx="1139412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57" name="Explosion 2 56"/>
          <p:cNvSpPr/>
          <p:nvPr/>
        </p:nvSpPr>
        <p:spPr bwMode="auto">
          <a:xfrm>
            <a:off x="4114800" y="2286000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8" name="Explosion 2 57"/>
          <p:cNvSpPr/>
          <p:nvPr/>
        </p:nvSpPr>
        <p:spPr bwMode="auto">
          <a:xfrm>
            <a:off x="5562600" y="2286000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59" name="Explosion 2 58"/>
          <p:cNvSpPr/>
          <p:nvPr/>
        </p:nvSpPr>
        <p:spPr bwMode="auto">
          <a:xfrm>
            <a:off x="4114800" y="5105400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60" name="Explosion 2 59"/>
          <p:cNvSpPr/>
          <p:nvPr/>
        </p:nvSpPr>
        <p:spPr bwMode="auto">
          <a:xfrm>
            <a:off x="5562600" y="5105400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75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 bwMode="auto">
          <a:xfrm>
            <a:off x="3589522" y="6182583"/>
            <a:ext cx="4640078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GraphLab</a:t>
            </a:r>
            <a:r>
              <a:rPr lang="en-US" sz="3200" dirty="0" smtClean="0"/>
              <a:t> Ensures </a:t>
            </a:r>
            <a:r>
              <a:rPr lang="en-US" sz="3200" b="1" dirty="0" smtClean="0"/>
              <a:t>Sequential Consistency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2438" y="9906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For </a:t>
            </a:r>
            <a:r>
              <a:rPr lang="en-US" sz="2400" b="1" dirty="0" smtClean="0">
                <a:solidFill>
                  <a:prstClr val="black"/>
                </a:solidFill>
              </a:rPr>
              <a:t>each parallel execution</a:t>
            </a:r>
            <a:r>
              <a:rPr lang="en-US" sz="2400" dirty="0" smtClean="0">
                <a:solidFill>
                  <a:prstClr val="black"/>
                </a:solidFill>
              </a:rPr>
              <a:t>, there exists a </a:t>
            </a:r>
            <a:r>
              <a:rPr lang="en-US" sz="2400" b="1" dirty="0" smtClean="0">
                <a:solidFill>
                  <a:prstClr val="black"/>
                </a:solidFill>
              </a:rPr>
              <a:t>sequential execution </a:t>
            </a:r>
            <a:r>
              <a:rPr lang="en-US" sz="2400" dirty="0" smtClean="0">
                <a:solidFill>
                  <a:prstClr val="black"/>
                </a:solidFill>
              </a:rPr>
              <a:t>of update functions which produces the same result.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611020" y="5078534"/>
            <a:ext cx="4618580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1020" y="4180910"/>
            <a:ext cx="4618580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2017785" y="3789363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1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051983" y="4720541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2</a:t>
            </a:r>
          </a:p>
        </p:txBody>
      </p:sp>
      <p:sp>
        <p:nvSpPr>
          <p:cNvPr id="10" name="Oval 4"/>
          <p:cNvSpPr/>
          <p:nvPr/>
        </p:nvSpPr>
        <p:spPr bwMode="auto">
          <a:xfrm>
            <a:off x="5433473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970595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4635400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3" name="Oval 4"/>
          <p:cNvSpPr/>
          <p:nvPr/>
        </p:nvSpPr>
        <p:spPr bwMode="auto">
          <a:xfrm>
            <a:off x="5933994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4" name="Oval 4"/>
          <p:cNvSpPr/>
          <p:nvPr/>
        </p:nvSpPr>
        <p:spPr bwMode="auto">
          <a:xfrm>
            <a:off x="5933994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" name="Oval 4"/>
          <p:cNvSpPr/>
          <p:nvPr/>
        </p:nvSpPr>
        <p:spPr bwMode="auto">
          <a:xfrm>
            <a:off x="3970595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051983" y="5836806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Single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6238" y="4349929"/>
            <a:ext cx="114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Parallel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238" y="5925706"/>
            <a:ext cx="15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Sequential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7385" y="3769668"/>
            <a:ext cx="778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3" name="Oval 4"/>
          <p:cNvSpPr/>
          <p:nvPr/>
        </p:nvSpPr>
        <p:spPr bwMode="auto">
          <a:xfrm>
            <a:off x="60960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4" name="Oval 4"/>
          <p:cNvSpPr/>
          <p:nvPr/>
        </p:nvSpPr>
        <p:spPr bwMode="auto">
          <a:xfrm>
            <a:off x="30480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3421711" y="2701455"/>
            <a:ext cx="107408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rot="10800000">
            <a:off x="4869512" y="2701455"/>
            <a:ext cx="122648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3971925" y="3979069"/>
            <a:ext cx="2337110" cy="1298227"/>
            <a:chOff x="4122995" y="4128618"/>
            <a:chExt cx="2337110" cy="1298227"/>
          </a:xfrm>
        </p:grpSpPr>
        <p:sp>
          <p:nvSpPr>
            <p:cNvPr id="34" name="Oval 4"/>
            <p:cNvSpPr/>
            <p:nvPr/>
          </p:nvSpPr>
          <p:spPr bwMode="auto">
            <a:xfrm>
              <a:off x="5585873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122995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6" name="Oval 4"/>
            <p:cNvSpPr/>
            <p:nvPr/>
          </p:nvSpPr>
          <p:spPr bwMode="auto">
            <a:xfrm>
              <a:off x="4787800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7" name="Oval 4"/>
            <p:cNvSpPr/>
            <p:nvPr/>
          </p:nvSpPr>
          <p:spPr bwMode="auto">
            <a:xfrm>
              <a:off x="6086394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8" name="Oval 4"/>
            <p:cNvSpPr/>
            <p:nvPr/>
          </p:nvSpPr>
          <p:spPr bwMode="auto">
            <a:xfrm>
              <a:off x="6086394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9" name="Oval 4"/>
            <p:cNvSpPr/>
            <p:nvPr/>
          </p:nvSpPr>
          <p:spPr bwMode="auto">
            <a:xfrm>
              <a:off x="4122995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581400" y="3657600"/>
            <a:ext cx="5356040" cy="277914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94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3195 0.2916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4479 0.1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79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03316 0.1569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" y="78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2361 0.2919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4948 0.2916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09879 0.1567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851025"/>
          </a:xfrm>
        </p:spPr>
        <p:txBody>
          <a:bodyPr>
            <a:noAutofit/>
          </a:bodyPr>
          <a:lstStyle/>
          <a:p>
            <a:r>
              <a:rPr lang="en-US" i="1" dirty="0" smtClean="0"/>
              <a:t>“Invariably, </a:t>
            </a:r>
            <a:r>
              <a:rPr lang="en-US" b="1" i="1" dirty="0" smtClean="0"/>
              <a:t>simple models </a:t>
            </a:r>
            <a:r>
              <a:rPr lang="en-US" i="1" dirty="0" smtClean="0"/>
              <a:t>and </a:t>
            </a:r>
            <a:r>
              <a:rPr lang="en-US" b="1" i="1" dirty="0" smtClean="0"/>
              <a:t>a lot of data</a:t>
            </a:r>
            <a:r>
              <a:rPr lang="en-US" i="1" dirty="0" smtClean="0"/>
              <a:t> trump more elaborate models </a:t>
            </a:r>
            <a:r>
              <a:rPr lang="en-US" b="1" i="1" u="sng" dirty="0" smtClean="0">
                <a:solidFill>
                  <a:srgbClr val="800000"/>
                </a:solidFill>
              </a:rPr>
              <a:t>based on less data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Alon</a:t>
            </a:r>
            <a:r>
              <a:rPr lang="en-US" dirty="0" smtClean="0"/>
              <a:t> Halevy, Peter </a:t>
            </a:r>
            <a:r>
              <a:rPr lang="en-US" dirty="0" err="1" smtClean="0"/>
              <a:t>Norvig</a:t>
            </a:r>
            <a:r>
              <a:rPr lang="en-US" dirty="0" smtClean="0"/>
              <a:t>, and Fernando Pereira, Google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65048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http://static.googleusercontent.com/external_content/untrusted_dlcp/research.google.com/en//pubs/archive/35179.pdf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/>
          <p:cNvGrpSpPr/>
          <p:nvPr/>
        </p:nvGrpSpPr>
        <p:grpSpPr>
          <a:xfrm>
            <a:off x="2057400" y="2057400"/>
            <a:ext cx="5029200" cy="2819400"/>
            <a:chOff x="1905000" y="1143000"/>
            <a:chExt cx="5029200" cy="2819400"/>
          </a:xfrm>
        </p:grpSpPr>
        <p:sp>
          <p:nvSpPr>
            <p:cNvPr id="5" name="Oval 4"/>
            <p:cNvSpPr/>
            <p:nvPr/>
          </p:nvSpPr>
          <p:spPr>
            <a:xfrm>
              <a:off x="1905000" y="1219200"/>
              <a:ext cx="5029200" cy="2743200"/>
            </a:xfrm>
            <a:prstGeom prst="ellips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3200" y="1143000"/>
              <a:ext cx="3657600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067059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Full Consistency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1000" y="3148202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8152" y="3157727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5" name="Straight Connector 44"/>
          <p:cNvCxnSpPr>
            <a:stCxn id="30" idx="6"/>
            <a:endCxn id="24" idx="2"/>
          </p:cNvCxnSpPr>
          <p:nvPr/>
        </p:nvCxnSpPr>
        <p:spPr bwMode="auto">
          <a:xfrm flipV="1">
            <a:off x="1140152" y="3529202"/>
            <a:ext cx="6860848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7" name="Cube 16"/>
          <p:cNvSpPr/>
          <p:nvPr/>
        </p:nvSpPr>
        <p:spPr>
          <a:xfrm>
            <a:off x="3550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Cube 17"/>
          <p:cNvSpPr/>
          <p:nvPr/>
        </p:nvSpPr>
        <p:spPr>
          <a:xfrm>
            <a:off x="5455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7360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82753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Cube 33"/>
          <p:cNvSpPr/>
          <p:nvPr/>
        </p:nvSpPr>
        <p:spPr>
          <a:xfrm>
            <a:off x="1533853" y="344805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Cube 34"/>
          <p:cNvSpPr/>
          <p:nvPr/>
        </p:nvSpPr>
        <p:spPr>
          <a:xfrm>
            <a:off x="6553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775" y="5334000"/>
            <a:ext cx="8531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Guaranteed sequential consistency for all update functions</a:t>
            </a:r>
          </a:p>
        </p:txBody>
      </p:sp>
      <p:sp>
        <p:nvSpPr>
          <p:cNvPr id="9" name="Oval 8"/>
          <p:cNvSpPr/>
          <p:nvPr/>
        </p:nvSpPr>
        <p:spPr>
          <a:xfrm>
            <a:off x="4295775" y="3157727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59827" y="3148202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val 6"/>
          <p:cNvSpPr/>
          <p:nvPr/>
        </p:nvSpPr>
        <p:spPr>
          <a:xfrm>
            <a:off x="2349827" y="3148202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64465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4572000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26365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438400"/>
            <a:ext cx="688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Curved Connector 7"/>
          <p:cNvCxnSpPr>
            <a:stCxn id="6" idx="3"/>
            <a:endCxn id="35" idx="0"/>
          </p:cNvCxnSpPr>
          <p:nvPr/>
        </p:nvCxnSpPr>
        <p:spPr bwMode="auto">
          <a:xfrm flipH="1">
            <a:off x="769620" y="2638455"/>
            <a:ext cx="376065" cy="800070"/>
          </a:xfrm>
          <a:prstGeom prst="curvedConnector4">
            <a:avLst>
              <a:gd name="adj1" fmla="val -60787"/>
              <a:gd name="adj2" fmla="val 62502"/>
            </a:avLst>
          </a:prstGeom>
          <a:ln w="190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6" idx="3"/>
            <a:endCxn id="34" idx="0"/>
          </p:cNvCxnSpPr>
          <p:nvPr/>
        </p:nvCxnSpPr>
        <p:spPr bwMode="auto">
          <a:xfrm>
            <a:off x="1145685" y="2638455"/>
            <a:ext cx="502467" cy="809595"/>
          </a:xfrm>
          <a:prstGeom prst="curvedConnector2">
            <a:avLst/>
          </a:prstGeom>
          <a:ln w="190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5274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5970860" y="2133600"/>
            <a:ext cx="2944540" cy="2743200"/>
          </a:xfrm>
          <a:prstGeom prst="ellipse">
            <a:avLst/>
          </a:prstGeom>
          <a:ln w="349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120977" y="2057400"/>
            <a:ext cx="5029200" cy="2819400"/>
            <a:chOff x="1905000" y="1143000"/>
            <a:chExt cx="5029200" cy="2819400"/>
          </a:xfrm>
        </p:grpSpPr>
        <p:sp>
          <p:nvSpPr>
            <p:cNvPr id="5" name="Oval 4"/>
            <p:cNvSpPr/>
            <p:nvPr/>
          </p:nvSpPr>
          <p:spPr>
            <a:xfrm>
              <a:off x="1905000" y="1219200"/>
              <a:ext cx="5029200" cy="2743200"/>
            </a:xfrm>
            <a:prstGeom prst="ellipse">
              <a:avLst/>
            </a:prstGeom>
            <a:ln w="349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3200" y="1143000"/>
              <a:ext cx="3657600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067059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Full Consistency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972425" y="3148202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9577" y="3157727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1111577" y="3529202"/>
            <a:ext cx="6860848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" name="Oval 8"/>
          <p:cNvSpPr/>
          <p:nvPr/>
        </p:nvSpPr>
        <p:spPr>
          <a:xfrm>
            <a:off x="4267200" y="3157727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31252" y="3148202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val 6"/>
          <p:cNvSpPr/>
          <p:nvPr/>
        </p:nvSpPr>
        <p:spPr>
          <a:xfrm>
            <a:off x="2321252" y="3148202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3550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5455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73609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82753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1533853" y="344805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Cube 30"/>
          <p:cNvSpPr/>
          <p:nvPr/>
        </p:nvSpPr>
        <p:spPr>
          <a:xfrm>
            <a:off x="655321" y="34385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64465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4572000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Cube 33"/>
          <p:cNvSpPr/>
          <p:nvPr/>
        </p:nvSpPr>
        <p:spPr>
          <a:xfrm>
            <a:off x="2636521" y="34290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4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/>
          <p:cNvGrpSpPr/>
          <p:nvPr/>
        </p:nvGrpSpPr>
        <p:grpSpPr>
          <a:xfrm>
            <a:off x="2139422" y="2157640"/>
            <a:ext cx="5029200" cy="2878098"/>
            <a:chOff x="1905000" y="1084302"/>
            <a:chExt cx="5029200" cy="2878098"/>
          </a:xfrm>
        </p:grpSpPr>
        <p:sp>
          <p:nvSpPr>
            <p:cNvPr id="5" name="Oval 4"/>
            <p:cNvSpPr/>
            <p:nvPr/>
          </p:nvSpPr>
          <p:spPr>
            <a:xfrm>
              <a:off x="1905000" y="1219200"/>
              <a:ext cx="5029200" cy="2743200"/>
            </a:xfrm>
            <a:prstGeom prst="ellips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17800" y="1084302"/>
              <a:ext cx="3657600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067059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Full Consistency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3264227" y="2616904"/>
            <a:ext cx="2895600" cy="213360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2349" y="2501572"/>
            <a:ext cx="2197426" cy="67413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600048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/>
              </a:rPr>
              <a:t>Edge Consistency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More Parallelism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001000" y="3257738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8152" y="3267263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 flipV="1">
            <a:off x="1140152" y="3638738"/>
            <a:ext cx="6860848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0" name="Oval 49"/>
          <p:cNvSpPr/>
          <p:nvPr/>
        </p:nvSpPr>
        <p:spPr>
          <a:xfrm>
            <a:off x="4295775" y="3267263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159827" y="3257738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val 6"/>
          <p:cNvSpPr/>
          <p:nvPr/>
        </p:nvSpPr>
        <p:spPr>
          <a:xfrm>
            <a:off x="2349827" y="3257738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3550921" y="354139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5455921" y="354139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7360921" y="354139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8275321" y="353187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1533853" y="355092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Cube 30"/>
          <p:cNvSpPr/>
          <p:nvPr/>
        </p:nvSpPr>
        <p:spPr>
          <a:xfrm>
            <a:off x="655321" y="354139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6446521" y="353187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4572000" y="353187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Cube 33"/>
          <p:cNvSpPr/>
          <p:nvPr/>
        </p:nvSpPr>
        <p:spPr>
          <a:xfrm>
            <a:off x="2636521" y="353187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9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289251" y="1537732"/>
            <a:ext cx="1971675" cy="213360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019925" y="1537732"/>
            <a:ext cx="1971675" cy="213360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39"/>
          <p:cNvGrpSpPr/>
          <p:nvPr/>
        </p:nvGrpSpPr>
        <p:grpSpPr>
          <a:xfrm>
            <a:off x="3200400" y="1447800"/>
            <a:ext cx="2895600" cy="2223532"/>
            <a:chOff x="3048000" y="1510268"/>
            <a:chExt cx="2895600" cy="2223532"/>
          </a:xfrm>
        </p:grpSpPr>
        <p:sp>
          <p:nvSpPr>
            <p:cNvPr id="6" name="Oval 5"/>
            <p:cNvSpPr/>
            <p:nvPr/>
          </p:nvSpPr>
          <p:spPr>
            <a:xfrm>
              <a:off x="3048000" y="1600200"/>
              <a:ext cx="2895600" cy="2133600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90901" y="1510268"/>
              <a:ext cx="2197426" cy="6741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600048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Edge Consistency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AC5C-2115-43B4-93C1-A8C975FC4D8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001000" y="2314209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8152" y="2323734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 flipV="1">
            <a:off x="1140152" y="2695209"/>
            <a:ext cx="6860848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3" name="Oval 42"/>
          <p:cNvSpPr/>
          <p:nvPr/>
        </p:nvSpPr>
        <p:spPr>
          <a:xfrm>
            <a:off x="4295775" y="2323734"/>
            <a:ext cx="762000" cy="76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159827" y="2314209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val 6"/>
          <p:cNvSpPr/>
          <p:nvPr/>
        </p:nvSpPr>
        <p:spPr>
          <a:xfrm>
            <a:off x="2349827" y="2314209"/>
            <a:ext cx="762000" cy="762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1530928" y="3962400"/>
            <a:ext cx="6317673" cy="2442210"/>
            <a:chOff x="4648200" y="1676400"/>
            <a:chExt cx="4343401" cy="1679019"/>
          </a:xfrm>
        </p:grpSpPr>
        <p:grpSp>
          <p:nvGrpSpPr>
            <p:cNvPr id="7" name="Group 35"/>
            <p:cNvGrpSpPr/>
            <p:nvPr/>
          </p:nvGrpSpPr>
          <p:grpSpPr>
            <a:xfrm>
              <a:off x="4648200" y="2043112"/>
              <a:ext cx="4343401" cy="1233488"/>
              <a:chOff x="1143000" y="1993148"/>
              <a:chExt cx="6934200" cy="1969252"/>
            </a:xfrm>
          </p:grpSpPr>
          <p:grpSp>
            <p:nvGrpSpPr>
              <p:cNvPr id="8" name="Group 36"/>
              <p:cNvGrpSpPr/>
              <p:nvPr/>
            </p:nvGrpSpPr>
            <p:grpSpPr>
              <a:xfrm>
                <a:off x="1143000" y="1993148"/>
                <a:ext cx="3810000" cy="1969252"/>
                <a:chOff x="1143000" y="1993148"/>
                <a:chExt cx="3810000" cy="1969252"/>
              </a:xfrm>
            </p:grpSpPr>
            <p:grpSp>
              <p:nvGrpSpPr>
                <p:cNvPr id="9" name="Group 93"/>
                <p:cNvGrpSpPr/>
                <p:nvPr/>
              </p:nvGrpSpPr>
              <p:grpSpPr>
                <a:xfrm>
                  <a:off x="1143000" y="1993148"/>
                  <a:ext cx="3810000" cy="1066800"/>
                  <a:chOff x="381000" y="1993148"/>
                  <a:chExt cx="3810000" cy="1066800"/>
                </a:xfrm>
              </p:grpSpPr>
              <p:sp>
                <p:nvSpPr>
                  <p:cNvPr id="66" name="Rounded Rectangle 65"/>
                  <p:cNvSpPr/>
                  <p:nvPr/>
                </p:nvSpPr>
                <p:spPr bwMode="auto">
                  <a:xfrm>
                    <a:off x="381000" y="1993148"/>
                    <a:ext cx="3810000" cy="1066800"/>
                  </a:xfrm>
                  <a:prstGeom prst="roundRect">
                    <a:avLst>
                      <a:gd name="adj" fmla="val 32540"/>
                    </a:avLst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981200" y="2286000"/>
                    <a:ext cx="685800" cy="68580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  <p:sp>
              <p:nvSpPr>
                <p:cNvPr id="64" name="Rounded Rectangle 63"/>
                <p:cNvSpPr/>
                <p:nvPr/>
              </p:nvSpPr>
              <p:spPr bwMode="auto">
                <a:xfrm>
                  <a:off x="2667000" y="3387490"/>
                  <a:ext cx="838199" cy="574910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 smtClean="0">
                      <a:solidFill>
                        <a:prstClr val="black"/>
                      </a:solidFill>
                      <a:latin typeface="Tahoma" pitchFamily="34" charset="0"/>
                      <a:ea typeface="ＭＳ Ｐゴシック" pitchFamily="-111" charset="-128"/>
                    </a:rPr>
                    <a:t>CPU 1</a:t>
                  </a:r>
                </a:p>
              </p:txBody>
            </p:sp>
            <p:cxnSp>
              <p:nvCxnSpPr>
                <p:cNvPr id="65" name="Straight Arrow Connector 64"/>
                <p:cNvCxnSpPr>
                  <a:stCxn id="64" idx="0"/>
                  <a:endCxn id="67" idx="4"/>
                </p:cNvCxnSpPr>
                <p:nvPr/>
              </p:nvCxnSpPr>
              <p:spPr bwMode="auto">
                <a:xfrm rot="5400000" flipH="1" flipV="1">
                  <a:off x="2878255" y="3179645"/>
                  <a:ext cx="41569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37"/>
              <p:cNvGrpSpPr/>
              <p:nvPr/>
            </p:nvGrpSpPr>
            <p:grpSpPr>
              <a:xfrm>
                <a:off x="4191000" y="2097254"/>
                <a:ext cx="3886200" cy="1865146"/>
                <a:chOff x="4191000" y="2097254"/>
                <a:chExt cx="3886200" cy="1865146"/>
              </a:xfrm>
            </p:grpSpPr>
            <p:grpSp>
              <p:nvGrpSpPr>
                <p:cNvPr id="11" name="Group 94"/>
                <p:cNvGrpSpPr/>
                <p:nvPr/>
              </p:nvGrpSpPr>
              <p:grpSpPr>
                <a:xfrm>
                  <a:off x="4191000" y="2097254"/>
                  <a:ext cx="3886200" cy="1066800"/>
                  <a:chOff x="3429000" y="2097254"/>
                  <a:chExt cx="3886200" cy="1066800"/>
                </a:xfrm>
              </p:grpSpPr>
              <p:sp>
                <p:nvSpPr>
                  <p:cNvPr id="60" name="Rounded Rectangle 59"/>
                  <p:cNvSpPr/>
                  <p:nvPr/>
                </p:nvSpPr>
                <p:spPr bwMode="auto">
                  <a:xfrm>
                    <a:off x="3429000" y="2097254"/>
                    <a:ext cx="3886200" cy="1066800"/>
                  </a:xfrm>
                  <a:prstGeom prst="roundRect">
                    <a:avLst>
                      <a:gd name="adj" fmla="val 34657"/>
                    </a:avLst>
                  </a:prstGeom>
                  <a:gradFill>
                    <a:gsLst>
                      <a:gs pos="0">
                        <a:schemeClr val="accent6">
                          <a:tint val="50000"/>
                          <a:satMod val="300000"/>
                          <a:alpha val="72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  <a:alpha val="7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  <a:alpha val="80000"/>
                        </a:schemeClr>
                      </a:gs>
                    </a:gsLst>
                  </a:gradFill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 bwMode="auto">
                  <a:xfrm>
                    <a:off x="5029200" y="2286000"/>
                    <a:ext cx="685800" cy="68580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  <p:sp>
              <p:nvSpPr>
                <p:cNvPr id="58" name="Rounded Rectangle 57"/>
                <p:cNvSpPr/>
                <p:nvPr/>
              </p:nvSpPr>
              <p:spPr bwMode="auto">
                <a:xfrm>
                  <a:off x="5715000" y="3387490"/>
                  <a:ext cx="838199" cy="574910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 smtClean="0">
                      <a:solidFill>
                        <a:prstClr val="black"/>
                      </a:solidFill>
                      <a:latin typeface="Tahoma" pitchFamily="34" charset="0"/>
                      <a:ea typeface="ＭＳ Ｐゴシック" pitchFamily="-111" charset="-128"/>
                    </a:rPr>
                    <a:t>CPU 2</a:t>
                  </a:r>
                </a:p>
              </p:txBody>
            </p:sp>
            <p:cxnSp>
              <p:nvCxnSpPr>
                <p:cNvPr id="59" name="Straight Arrow Connector 58"/>
                <p:cNvCxnSpPr>
                  <a:stCxn id="58" idx="0"/>
                  <a:endCxn id="61" idx="4"/>
                </p:cNvCxnSpPr>
                <p:nvPr/>
              </p:nvCxnSpPr>
              <p:spPr bwMode="auto">
                <a:xfrm rot="5400000" flipH="1" flipV="1">
                  <a:off x="5926255" y="3179645"/>
                  <a:ext cx="41569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>
                <a:stCxn id="39" idx="6"/>
                <a:endCxn id="34" idx="2"/>
              </p:cNvCxnSpPr>
              <p:nvPr/>
            </p:nvCxnSpPr>
            <p:spPr bwMode="auto">
              <a:xfrm>
                <a:off x="1705308" y="2624572"/>
                <a:ext cx="5762292" cy="10071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4" name="Oval 33"/>
              <p:cNvSpPr/>
              <p:nvPr/>
            </p:nvSpPr>
            <p:spPr bwMode="auto">
              <a:xfrm>
                <a:off x="7467600" y="24384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5928905" y="2428329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4390211" y="24384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2851516" y="24182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1312822" y="2428329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54" name="Shape 53"/>
              <p:cNvCxnSpPr>
                <a:stCxn id="64" idx="3"/>
              </p:cNvCxnSpPr>
              <p:nvPr/>
            </p:nvCxnSpPr>
            <p:spPr bwMode="auto">
              <a:xfrm flipV="1">
                <a:off x="3505200" y="2766060"/>
                <a:ext cx="255269" cy="908885"/>
              </a:xfrm>
              <a:prstGeom prst="curvedConnector2">
                <a:avLst/>
              </a:prstGeom>
              <a:ln>
                <a:headEnd type="none" w="med" len="med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hape 54"/>
              <p:cNvCxnSpPr>
                <a:stCxn id="58" idx="1"/>
              </p:cNvCxnSpPr>
              <p:nvPr/>
            </p:nvCxnSpPr>
            <p:spPr bwMode="auto">
              <a:xfrm rot="10800000">
                <a:off x="5360671" y="2766060"/>
                <a:ext cx="354330" cy="908885"/>
              </a:xfrm>
              <a:prstGeom prst="curvedConnector2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6" name="TextBox 25"/>
            <p:cNvSpPr txBox="1"/>
            <p:nvPr/>
          </p:nvSpPr>
          <p:spPr>
            <a:xfrm>
              <a:off x="6477000" y="1676400"/>
              <a:ext cx="712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Safe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2" name="Group 75"/>
            <p:cNvGrpSpPr/>
            <p:nvPr/>
          </p:nvGrpSpPr>
          <p:grpSpPr>
            <a:xfrm>
              <a:off x="6248400" y="2567848"/>
              <a:ext cx="1143000" cy="632552"/>
              <a:chOff x="6127821" y="2567848"/>
              <a:chExt cx="1384159" cy="528698"/>
            </a:xfrm>
          </p:grpSpPr>
          <p:cxnSp>
            <p:nvCxnSpPr>
              <p:cNvPr id="29" name="Shape 28"/>
              <p:cNvCxnSpPr>
                <a:stCxn id="36" idx="4"/>
                <a:endCxn id="64" idx="3"/>
              </p:cNvCxnSpPr>
              <p:nvPr/>
            </p:nvCxnSpPr>
            <p:spPr bwMode="auto">
              <a:xfrm rot="5400000">
                <a:off x="6202107" y="2493563"/>
                <a:ext cx="528697" cy="677269"/>
              </a:xfrm>
              <a:prstGeom prst="curvedConnector2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Shape 29"/>
              <p:cNvCxnSpPr>
                <a:stCxn id="36" idx="4"/>
                <a:endCxn id="58" idx="1"/>
              </p:cNvCxnSpPr>
              <p:nvPr/>
            </p:nvCxnSpPr>
            <p:spPr bwMode="auto">
              <a:xfrm rot="16200000" flipH="1">
                <a:off x="6894186" y="2478751"/>
                <a:ext cx="528697" cy="706891"/>
              </a:xfrm>
              <a:prstGeom prst="curvedConnector2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581775" y="2986087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BACC6"/>
                  </a:solidFill>
                  <a:latin typeface="Calibri"/>
                </a:rPr>
                <a:t>Read</a:t>
              </a:r>
              <a:endParaRPr lang="en-US" b="1" dirty="0">
                <a:solidFill>
                  <a:srgbClr val="4BACC6"/>
                </a:solidFill>
                <a:latin typeface="Calibri"/>
              </a:endParaRPr>
            </a:p>
          </p:txBody>
        </p:sp>
      </p:grpSp>
      <p:sp>
        <p:nvSpPr>
          <p:cNvPr id="68" name="Cube 67"/>
          <p:cNvSpPr/>
          <p:nvPr/>
        </p:nvSpPr>
        <p:spPr>
          <a:xfrm>
            <a:off x="3550921" y="26003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Cube 68"/>
          <p:cNvSpPr/>
          <p:nvPr/>
        </p:nvSpPr>
        <p:spPr>
          <a:xfrm>
            <a:off x="5455921" y="26003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7360921" y="26003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Cube 70"/>
          <p:cNvSpPr/>
          <p:nvPr/>
        </p:nvSpPr>
        <p:spPr>
          <a:xfrm>
            <a:off x="8275321" y="25908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Cube 71"/>
          <p:cNvSpPr/>
          <p:nvPr/>
        </p:nvSpPr>
        <p:spPr>
          <a:xfrm>
            <a:off x="1533853" y="260985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Cube 72"/>
          <p:cNvSpPr/>
          <p:nvPr/>
        </p:nvSpPr>
        <p:spPr>
          <a:xfrm>
            <a:off x="655321" y="2600325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Cube 73"/>
          <p:cNvSpPr/>
          <p:nvPr/>
        </p:nvSpPr>
        <p:spPr>
          <a:xfrm>
            <a:off x="6446521" y="25908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Cube 74"/>
          <p:cNvSpPr/>
          <p:nvPr/>
        </p:nvSpPr>
        <p:spPr>
          <a:xfrm>
            <a:off x="4572000" y="25908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Cube 85"/>
          <p:cNvSpPr/>
          <p:nvPr/>
        </p:nvSpPr>
        <p:spPr>
          <a:xfrm>
            <a:off x="2636521" y="2590800"/>
            <a:ext cx="182879" cy="18288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965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Consistency Through Scheduling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2743199"/>
          </a:xfrm>
        </p:spPr>
        <p:txBody>
          <a:bodyPr/>
          <a:lstStyle/>
          <a:p>
            <a:r>
              <a:rPr lang="en-US" dirty="0" smtClean="0"/>
              <a:t>Edge Consistency Model:</a:t>
            </a:r>
          </a:p>
          <a:p>
            <a:pPr lvl="1"/>
            <a:r>
              <a:rPr lang="en-US" dirty="0" smtClean="0"/>
              <a:t>Two vertices can be </a:t>
            </a:r>
            <a:r>
              <a:rPr lang="en-US" b="1" dirty="0" smtClean="0"/>
              <a:t>Updated </a:t>
            </a:r>
            <a:r>
              <a:rPr lang="en-US" i="1" dirty="0" smtClean="0"/>
              <a:t>simultaneously</a:t>
            </a:r>
            <a:r>
              <a:rPr lang="en-US" dirty="0" smtClean="0"/>
              <a:t> if they do not share an edge.</a:t>
            </a:r>
          </a:p>
          <a:p>
            <a:r>
              <a:rPr lang="en-US" dirty="0" smtClean="0"/>
              <a:t>Graph Coloring:</a:t>
            </a:r>
          </a:p>
          <a:p>
            <a:pPr lvl="1"/>
            <a:r>
              <a:rPr lang="en-US" dirty="0" smtClean="0"/>
              <a:t>Two vertices can be assigned the same color if they do not share an edge.</a:t>
            </a:r>
            <a:endParaRPr lang="en-US" dirty="0"/>
          </a:p>
        </p:txBody>
      </p:sp>
      <p:grpSp>
        <p:nvGrpSpPr>
          <p:cNvPr id="4" name="Group 119"/>
          <p:cNvGrpSpPr/>
          <p:nvPr/>
        </p:nvGrpSpPr>
        <p:grpSpPr>
          <a:xfrm>
            <a:off x="685800" y="4038600"/>
            <a:ext cx="2362200" cy="2133600"/>
            <a:chOff x="685800" y="4038600"/>
            <a:chExt cx="2362200" cy="2133600"/>
          </a:xfrm>
        </p:grpSpPr>
        <p:cxnSp>
          <p:nvCxnSpPr>
            <p:cNvPr id="113" name="Straight Connector 112"/>
            <p:cNvCxnSpPr>
              <a:stCxn id="75" idx="3"/>
              <a:endCxn id="108" idx="7"/>
            </p:cNvCxnSpPr>
            <p:nvPr/>
          </p:nvCxnSpPr>
          <p:spPr bwMode="auto">
            <a:xfrm flipH="1">
              <a:off x="955767" y="4308567"/>
              <a:ext cx="1822266" cy="159366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4" idx="3"/>
              <a:endCxn id="103" idx="7"/>
            </p:cNvCxnSpPr>
            <p:nvPr/>
          </p:nvCxnSpPr>
          <p:spPr bwMode="auto">
            <a:xfrm flipH="1">
              <a:off x="955767" y="4308567"/>
              <a:ext cx="1136466" cy="98406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72" idx="3"/>
              <a:endCxn id="98" idx="7"/>
            </p:cNvCxnSpPr>
            <p:nvPr/>
          </p:nvCxnSpPr>
          <p:spPr bwMode="auto">
            <a:xfrm flipH="1">
              <a:off x="955767" y="4308567"/>
              <a:ext cx="462152" cy="37446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97" idx="3"/>
              <a:endCxn id="105" idx="7"/>
            </p:cNvCxnSpPr>
            <p:nvPr/>
          </p:nvCxnSpPr>
          <p:spPr bwMode="auto">
            <a:xfrm flipH="1">
              <a:off x="1641567" y="4906681"/>
              <a:ext cx="1136466" cy="9955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2" idx="3"/>
              <a:endCxn id="106" idx="7"/>
            </p:cNvCxnSpPr>
            <p:nvPr/>
          </p:nvCxnSpPr>
          <p:spPr bwMode="auto">
            <a:xfrm flipH="1">
              <a:off x="2315881" y="5516281"/>
              <a:ext cx="462152" cy="3859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82" idx="4"/>
              <a:endCxn id="108" idx="0"/>
            </p:cNvCxnSpPr>
            <p:nvPr/>
          </p:nvCxnSpPr>
          <p:spPr bwMode="auto">
            <a:xfrm>
              <a:off x="843943" y="4354886"/>
              <a:ext cx="0" cy="150102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72" idx="4"/>
              <a:endCxn id="105" idx="0"/>
            </p:cNvCxnSpPr>
            <p:nvPr/>
          </p:nvCxnSpPr>
          <p:spPr bwMode="auto">
            <a:xfrm>
              <a:off x="1529743" y="4354886"/>
              <a:ext cx="0" cy="150102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74" idx="4"/>
              <a:endCxn id="106" idx="0"/>
            </p:cNvCxnSpPr>
            <p:nvPr/>
          </p:nvCxnSpPr>
          <p:spPr bwMode="auto">
            <a:xfrm>
              <a:off x="2204057" y="4354886"/>
              <a:ext cx="0" cy="150102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5" idx="4"/>
              <a:endCxn id="107" idx="0"/>
            </p:cNvCxnSpPr>
            <p:nvPr/>
          </p:nvCxnSpPr>
          <p:spPr bwMode="auto">
            <a:xfrm>
              <a:off x="2889857" y="4354886"/>
              <a:ext cx="0" cy="150102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2" idx="6"/>
              <a:endCxn id="75" idx="2"/>
            </p:cNvCxnSpPr>
            <p:nvPr/>
          </p:nvCxnSpPr>
          <p:spPr bwMode="auto">
            <a:xfrm>
              <a:off x="1002086" y="4196743"/>
              <a:ext cx="172962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>
              <a:off x="1371600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2045914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2731714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685800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cxnSp>
          <p:nvCxnSpPr>
            <p:cNvPr id="88" name="Straight Connector 87"/>
            <p:cNvCxnSpPr>
              <a:stCxn id="98" idx="6"/>
              <a:endCxn id="97" idx="2"/>
            </p:cNvCxnSpPr>
            <p:nvPr/>
          </p:nvCxnSpPr>
          <p:spPr bwMode="auto">
            <a:xfrm>
              <a:off x="1002086" y="4794857"/>
              <a:ext cx="172962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 bwMode="auto">
            <a:xfrm>
              <a:off x="1371600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2045914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2731714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85800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cxnSp>
          <p:nvCxnSpPr>
            <p:cNvPr id="99" name="Straight Connector 98"/>
            <p:cNvCxnSpPr>
              <a:stCxn id="103" idx="6"/>
              <a:endCxn id="102" idx="2"/>
            </p:cNvCxnSpPr>
            <p:nvPr/>
          </p:nvCxnSpPr>
          <p:spPr bwMode="auto">
            <a:xfrm>
              <a:off x="1002086" y="5404457"/>
              <a:ext cx="172962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 bwMode="auto">
            <a:xfrm>
              <a:off x="1371600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2045914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2731714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685800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cxnSp>
          <p:nvCxnSpPr>
            <p:cNvPr id="104" name="Straight Connector 103"/>
            <p:cNvCxnSpPr>
              <a:stCxn id="108" idx="6"/>
              <a:endCxn id="107" idx="2"/>
            </p:cNvCxnSpPr>
            <p:nvPr/>
          </p:nvCxnSpPr>
          <p:spPr bwMode="auto">
            <a:xfrm>
              <a:off x="1002086" y="6014057"/>
              <a:ext cx="172962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>
              <a:off x="1371600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2045914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2731714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685800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5" name="Group 151"/>
          <p:cNvGrpSpPr/>
          <p:nvPr/>
        </p:nvGrpSpPr>
        <p:grpSpPr>
          <a:xfrm>
            <a:off x="685800" y="4038600"/>
            <a:ext cx="2362200" cy="2133600"/>
            <a:chOff x="685800" y="4038600"/>
            <a:chExt cx="2362200" cy="2133600"/>
          </a:xfrm>
        </p:grpSpPr>
        <p:sp>
          <p:nvSpPr>
            <p:cNvPr id="133" name="Oval 132"/>
            <p:cNvSpPr/>
            <p:nvPr/>
          </p:nvSpPr>
          <p:spPr bwMode="auto">
            <a:xfrm>
              <a:off x="1371600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2045914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731714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685800" y="40386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1371600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2045914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2731714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685800" y="46367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1371600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2045914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2731714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685800" y="52463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1371600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2045914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2731714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685800" y="5855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7" name="Group 184"/>
          <p:cNvGrpSpPr/>
          <p:nvPr/>
        </p:nvGrpSpPr>
        <p:grpSpPr>
          <a:xfrm>
            <a:off x="4038600" y="3505200"/>
            <a:ext cx="1512332" cy="2971800"/>
            <a:chOff x="4038600" y="3505200"/>
            <a:chExt cx="1512332" cy="2971800"/>
          </a:xfrm>
        </p:grpSpPr>
        <p:sp>
          <p:nvSpPr>
            <p:cNvPr id="155" name="Oval 154"/>
            <p:cNvSpPr/>
            <p:nvPr/>
          </p:nvSpPr>
          <p:spPr bwMode="auto">
            <a:xfrm>
              <a:off x="4572000" y="3950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4572000" y="4331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4572000" y="4712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4572000" y="5474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4572000" y="58674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4572000" y="50939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grpSp>
          <p:nvGrpSpPr>
            <p:cNvPr id="8" name="Group 171"/>
            <p:cNvGrpSpPr/>
            <p:nvPr/>
          </p:nvGrpSpPr>
          <p:grpSpPr>
            <a:xfrm rot="16200000">
              <a:off x="3994666" y="4844535"/>
              <a:ext cx="2743200" cy="369332"/>
              <a:chOff x="5257800" y="3657600"/>
              <a:chExt cx="3276600" cy="369332"/>
            </a:xfrm>
          </p:grpSpPr>
          <p:cxnSp>
            <p:nvCxnSpPr>
              <p:cNvPr id="170" name="Straight Connector 169"/>
              <p:cNvCxnSpPr/>
              <p:nvPr/>
            </p:nvCxnSpPr>
            <p:spPr bwMode="auto">
              <a:xfrm>
                <a:off x="5257800" y="3962400"/>
                <a:ext cx="3276600" cy="0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1" name="TextBox 170"/>
              <p:cNvSpPr txBox="1"/>
              <p:nvPr/>
            </p:nvSpPr>
            <p:spPr>
              <a:xfrm>
                <a:off x="6400800" y="3657600"/>
                <a:ext cx="830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Barrier</a:t>
                </a:r>
                <a:endParaRPr lang="en-US" dirty="0"/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4267200" y="3505200"/>
              <a:ext cx="910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Phase 1</a:t>
              </a:r>
              <a:endParaRPr lang="en-US" dirty="0"/>
            </a:p>
          </p:txBody>
        </p:sp>
        <p:sp>
          <p:nvSpPr>
            <p:cNvPr id="182" name="Right Arrow 181"/>
            <p:cNvSpPr/>
            <p:nvPr/>
          </p:nvSpPr>
          <p:spPr bwMode="auto">
            <a:xfrm>
              <a:off x="4038600" y="6248400"/>
              <a:ext cx="1371600" cy="228600"/>
            </a:xfrm>
            <a:prstGeom prst="rightArrow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9" name="Group 185"/>
          <p:cNvGrpSpPr/>
          <p:nvPr/>
        </p:nvGrpSpPr>
        <p:grpSpPr>
          <a:xfrm>
            <a:off x="5562600" y="3505200"/>
            <a:ext cx="1524000" cy="2971800"/>
            <a:chOff x="5562600" y="3505200"/>
            <a:chExt cx="1524000" cy="2971800"/>
          </a:xfrm>
        </p:grpSpPr>
        <p:sp>
          <p:nvSpPr>
            <p:cNvPr id="154" name="Oval 153"/>
            <p:cNvSpPr/>
            <p:nvPr/>
          </p:nvSpPr>
          <p:spPr bwMode="auto">
            <a:xfrm>
              <a:off x="6084514" y="45605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6084514" y="49415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6073028" y="57035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6084514" y="41795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6084514" y="5322514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0" name="Group 172"/>
            <p:cNvGrpSpPr/>
            <p:nvPr/>
          </p:nvGrpSpPr>
          <p:grpSpPr>
            <a:xfrm rot="16200000">
              <a:off x="5530334" y="4844535"/>
              <a:ext cx="2743200" cy="369332"/>
              <a:chOff x="5257800" y="3657600"/>
              <a:chExt cx="3276600" cy="369332"/>
            </a:xfrm>
          </p:grpSpPr>
          <p:cxnSp>
            <p:nvCxnSpPr>
              <p:cNvPr id="174" name="Straight Connector 173"/>
              <p:cNvCxnSpPr/>
              <p:nvPr/>
            </p:nvCxnSpPr>
            <p:spPr bwMode="auto">
              <a:xfrm>
                <a:off x="5257800" y="3962400"/>
                <a:ext cx="3276600" cy="0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/>
              <p:cNvSpPr txBox="1"/>
              <p:nvPr/>
            </p:nvSpPr>
            <p:spPr>
              <a:xfrm>
                <a:off x="6400800" y="3657600"/>
                <a:ext cx="830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Barrier</a:t>
                </a:r>
                <a:endParaRPr lang="en-US" dirty="0"/>
              </a:p>
            </p:txBody>
          </p:sp>
        </p:grpSp>
        <p:sp>
          <p:nvSpPr>
            <p:cNvPr id="180" name="TextBox 179"/>
            <p:cNvSpPr txBox="1"/>
            <p:nvPr/>
          </p:nvSpPr>
          <p:spPr>
            <a:xfrm>
              <a:off x="5795525" y="3505200"/>
              <a:ext cx="910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Phase 2</a:t>
              </a:r>
              <a:endParaRPr lang="en-US" dirty="0"/>
            </a:p>
          </p:txBody>
        </p:sp>
        <p:sp>
          <p:nvSpPr>
            <p:cNvPr id="183" name="Right Arrow 182"/>
            <p:cNvSpPr/>
            <p:nvPr/>
          </p:nvSpPr>
          <p:spPr bwMode="auto">
            <a:xfrm>
              <a:off x="5562600" y="6248400"/>
              <a:ext cx="1371600" cy="228600"/>
            </a:xfrm>
            <a:prstGeom prst="rightArrow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11" name="Group 186"/>
          <p:cNvGrpSpPr/>
          <p:nvPr/>
        </p:nvGrpSpPr>
        <p:grpSpPr>
          <a:xfrm>
            <a:off x="7086600" y="3505200"/>
            <a:ext cx="1512332" cy="2971800"/>
            <a:chOff x="7086600" y="3505200"/>
            <a:chExt cx="1512332" cy="2971800"/>
          </a:xfrm>
        </p:grpSpPr>
        <p:sp>
          <p:nvSpPr>
            <p:cNvPr id="153" name="Oval 152"/>
            <p:cNvSpPr/>
            <p:nvPr/>
          </p:nvSpPr>
          <p:spPr bwMode="auto">
            <a:xfrm>
              <a:off x="7620000" y="41910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620000" y="49530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620000" y="53340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620000" y="45720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620000" y="5715000"/>
              <a:ext cx="316286" cy="31628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2" name="Group 175"/>
            <p:cNvGrpSpPr/>
            <p:nvPr/>
          </p:nvGrpSpPr>
          <p:grpSpPr>
            <a:xfrm rot="16200000">
              <a:off x="7042666" y="4844535"/>
              <a:ext cx="2743200" cy="369332"/>
              <a:chOff x="5257800" y="3657600"/>
              <a:chExt cx="3276600" cy="369332"/>
            </a:xfrm>
          </p:grpSpPr>
          <p:cxnSp>
            <p:nvCxnSpPr>
              <p:cNvPr id="177" name="Straight Connector 176"/>
              <p:cNvCxnSpPr/>
              <p:nvPr/>
            </p:nvCxnSpPr>
            <p:spPr bwMode="auto">
              <a:xfrm>
                <a:off x="5257800" y="3962400"/>
                <a:ext cx="3276600" cy="0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8" name="TextBox 177"/>
              <p:cNvSpPr txBox="1"/>
              <p:nvPr/>
            </p:nvSpPr>
            <p:spPr>
              <a:xfrm>
                <a:off x="6400800" y="3657600"/>
                <a:ext cx="830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Barrier</a:t>
                </a:r>
                <a:endParaRPr lang="en-US" dirty="0"/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7315200" y="3505200"/>
              <a:ext cx="910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Phase 3</a:t>
              </a:r>
              <a:endParaRPr lang="en-US" dirty="0"/>
            </a:p>
          </p:txBody>
        </p:sp>
        <p:sp>
          <p:nvSpPr>
            <p:cNvPr id="184" name="Right Arrow 183"/>
            <p:cNvSpPr/>
            <p:nvPr/>
          </p:nvSpPr>
          <p:spPr bwMode="auto">
            <a:xfrm>
              <a:off x="7086600" y="6248400"/>
              <a:ext cx="1371600" cy="228600"/>
            </a:xfrm>
            <a:prstGeom prst="rightArrow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 rot="16200000">
            <a:off x="2964566" y="4731635"/>
            <a:ext cx="18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in Parallel</a:t>
            </a:r>
          </a:p>
          <a:p>
            <a:pPr algn="ctr"/>
            <a:r>
              <a:rPr lang="en-US" dirty="0" smtClean="0"/>
              <a:t>Synchronously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00070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ed Rectangle 83"/>
          <p:cNvSpPr/>
          <p:nvPr/>
        </p:nvSpPr>
        <p:spPr bwMode="auto">
          <a:xfrm>
            <a:off x="5715000" y="4666850"/>
            <a:ext cx="2667000" cy="971950"/>
          </a:xfrm>
          <a:prstGeom prst="roundRect">
            <a:avLst>
              <a:gd name="adj" fmla="val 3254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7357533" y="4758267"/>
            <a:ext cx="804333" cy="8043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2667000" y="2228450"/>
            <a:ext cx="3962400" cy="971950"/>
          </a:xfrm>
          <a:prstGeom prst="roundRect">
            <a:avLst>
              <a:gd name="adj" fmla="val 3254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219222" y="2318761"/>
            <a:ext cx="804333" cy="8043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Consistency Through R/W Locks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3352800"/>
          </a:xfrm>
        </p:spPr>
        <p:txBody>
          <a:bodyPr/>
          <a:lstStyle/>
          <a:p>
            <a:r>
              <a:rPr lang="en-US" dirty="0" smtClean="0"/>
              <a:t>Read/Write locks:</a:t>
            </a:r>
          </a:p>
          <a:p>
            <a:pPr lvl="1"/>
            <a:r>
              <a:rPr lang="en-US" dirty="0" smtClean="0"/>
              <a:t>Full Consistency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Edge Consistency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6"/>
            <a:endCxn id="36" idx="2"/>
          </p:cNvCxnSpPr>
          <p:nvPr/>
        </p:nvCxnSpPr>
        <p:spPr bwMode="auto">
          <a:xfrm>
            <a:off x="1705308" y="2729493"/>
            <a:ext cx="58384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" name="Oval 8"/>
          <p:cNvSpPr/>
          <p:nvPr/>
        </p:nvSpPr>
        <p:spPr bwMode="auto">
          <a:xfrm>
            <a:off x="1312822" y="2533250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1447800" y="2783407"/>
            <a:ext cx="304800" cy="381000"/>
            <a:chOff x="5715000" y="5181600"/>
            <a:chExt cx="533400" cy="1005840"/>
          </a:xfrm>
        </p:grpSpPr>
        <p:sp>
          <p:nvSpPr>
            <p:cNvPr id="11" name="Oval 10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21" name="Oval 20"/>
          <p:cNvSpPr/>
          <p:nvPr/>
        </p:nvSpPr>
        <p:spPr bwMode="auto">
          <a:xfrm>
            <a:off x="2870567" y="2533250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6" name="Group 21"/>
          <p:cNvGrpSpPr/>
          <p:nvPr/>
        </p:nvGrpSpPr>
        <p:grpSpPr>
          <a:xfrm>
            <a:off x="3005545" y="2783407"/>
            <a:ext cx="304800" cy="381000"/>
            <a:chOff x="5715000" y="5181600"/>
            <a:chExt cx="533400" cy="1005840"/>
          </a:xfrm>
        </p:grpSpPr>
        <p:sp>
          <p:nvSpPr>
            <p:cNvPr id="23" name="Oval 22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4428312" y="2533250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7" name="Group 26"/>
          <p:cNvGrpSpPr/>
          <p:nvPr/>
        </p:nvGrpSpPr>
        <p:grpSpPr>
          <a:xfrm>
            <a:off x="4563290" y="2783407"/>
            <a:ext cx="304800" cy="381000"/>
            <a:chOff x="5715000" y="5181600"/>
            <a:chExt cx="533400" cy="1005840"/>
          </a:xfrm>
        </p:grpSpPr>
        <p:sp>
          <p:nvSpPr>
            <p:cNvPr id="28" name="Oval 27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31" name="Oval 30"/>
          <p:cNvSpPr/>
          <p:nvPr/>
        </p:nvSpPr>
        <p:spPr bwMode="auto">
          <a:xfrm>
            <a:off x="5986057" y="2533250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8" name="Group 31"/>
          <p:cNvGrpSpPr/>
          <p:nvPr/>
        </p:nvGrpSpPr>
        <p:grpSpPr>
          <a:xfrm>
            <a:off x="6121035" y="2783407"/>
            <a:ext cx="304800" cy="381000"/>
            <a:chOff x="5715000" y="5181600"/>
            <a:chExt cx="533400" cy="1005840"/>
          </a:xfrm>
        </p:grpSpPr>
        <p:sp>
          <p:nvSpPr>
            <p:cNvPr id="33" name="Oval 32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36" name="Oval 35"/>
          <p:cNvSpPr/>
          <p:nvPr/>
        </p:nvSpPr>
        <p:spPr bwMode="auto">
          <a:xfrm>
            <a:off x="7543800" y="2533250"/>
            <a:ext cx="392486" cy="39248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10" name="Group 36"/>
          <p:cNvGrpSpPr/>
          <p:nvPr/>
        </p:nvGrpSpPr>
        <p:grpSpPr>
          <a:xfrm>
            <a:off x="7678778" y="2783407"/>
            <a:ext cx="304800" cy="381000"/>
            <a:chOff x="5715000" y="5181600"/>
            <a:chExt cx="533400" cy="1005840"/>
          </a:xfrm>
        </p:grpSpPr>
        <p:sp>
          <p:nvSpPr>
            <p:cNvPr id="38" name="Oval 37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1330244" y="4572000"/>
            <a:ext cx="6670756" cy="971950"/>
            <a:chOff x="1330244" y="4572000"/>
            <a:chExt cx="6670756" cy="971950"/>
          </a:xfrm>
        </p:grpSpPr>
        <p:grpSp>
          <p:nvGrpSpPr>
            <p:cNvPr id="14" name="Group 91"/>
            <p:cNvGrpSpPr/>
            <p:nvPr/>
          </p:nvGrpSpPr>
          <p:grpSpPr>
            <a:xfrm>
              <a:off x="2684422" y="4572000"/>
              <a:ext cx="3962400" cy="971950"/>
              <a:chOff x="2684422" y="4572000"/>
              <a:chExt cx="3962400" cy="971950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2684422" y="4572000"/>
                <a:ext cx="3962400" cy="971950"/>
              </a:xfrm>
              <a:prstGeom prst="roundRect">
                <a:avLst>
                  <a:gd name="adj" fmla="val 32540"/>
                </a:avLst>
              </a:prstGeom>
              <a:gradFill flip="none" rotWithShape="1">
                <a:gsLst>
                  <a:gs pos="0">
                    <a:schemeClr val="accent6">
                      <a:tint val="50000"/>
                      <a:satMod val="300000"/>
                      <a:alpha val="68000"/>
                    </a:schemeClr>
                  </a:gs>
                  <a:gs pos="35000">
                    <a:schemeClr val="accent6">
                      <a:tint val="37000"/>
                      <a:satMod val="300000"/>
                      <a:alpha val="68000"/>
                    </a:schemeClr>
                  </a:gs>
                  <a:gs pos="100000">
                    <a:schemeClr val="accent6">
                      <a:tint val="15000"/>
                      <a:satMod val="350000"/>
                      <a:alpha val="68000"/>
                    </a:schemeClr>
                  </a:gs>
                </a:gsLst>
                <a:lin ang="1620000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4236644" y="4680961"/>
                <a:ext cx="804333" cy="804333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  <p:grpSp>
          <p:nvGrpSpPr>
            <p:cNvPr id="15" name="Group 90"/>
            <p:cNvGrpSpPr/>
            <p:nvPr/>
          </p:nvGrpSpPr>
          <p:grpSpPr>
            <a:xfrm>
              <a:off x="1330244" y="4895450"/>
              <a:ext cx="6670756" cy="631157"/>
              <a:chOff x="1330244" y="4895450"/>
              <a:chExt cx="6670756" cy="631157"/>
            </a:xfrm>
          </p:grpSpPr>
          <p:cxnSp>
            <p:nvCxnSpPr>
              <p:cNvPr id="46" name="Straight Connector 45"/>
              <p:cNvCxnSpPr>
                <a:stCxn id="47" idx="6"/>
                <a:endCxn id="63" idx="2"/>
              </p:cNvCxnSpPr>
              <p:nvPr/>
            </p:nvCxnSpPr>
            <p:spPr bwMode="auto">
              <a:xfrm>
                <a:off x="1722730" y="5091693"/>
                <a:ext cx="5838492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47" name="Oval 46"/>
              <p:cNvSpPr/>
              <p:nvPr/>
            </p:nvSpPr>
            <p:spPr bwMode="auto">
              <a:xfrm>
                <a:off x="1330244" y="489545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grpSp>
            <p:nvGrpSpPr>
              <p:cNvPr id="16" name="Group 47"/>
              <p:cNvGrpSpPr/>
              <p:nvPr/>
            </p:nvGrpSpPr>
            <p:grpSpPr>
              <a:xfrm>
                <a:off x="1465222" y="5145607"/>
                <a:ext cx="304800" cy="381000"/>
                <a:chOff x="5715000" y="5181600"/>
                <a:chExt cx="533400" cy="1005840"/>
              </a:xfrm>
            </p:grpSpPr>
            <p:sp>
              <p:nvSpPr>
                <p:cNvPr id="49" name="Oval 48"/>
                <p:cNvSpPr/>
                <p:nvPr/>
              </p:nvSpPr>
              <p:spPr bwMode="auto">
                <a:xfrm>
                  <a:off x="5774267" y="5181600"/>
                  <a:ext cx="414867" cy="91440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 bwMode="auto">
                <a:xfrm>
                  <a:off x="5715000" y="5730240"/>
                  <a:ext cx="533400" cy="4572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sp>
            <p:nvSpPr>
              <p:cNvPr id="51" name="Oval 50"/>
              <p:cNvSpPr/>
              <p:nvPr/>
            </p:nvSpPr>
            <p:spPr bwMode="auto">
              <a:xfrm>
                <a:off x="2887989" y="489545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grpSp>
            <p:nvGrpSpPr>
              <p:cNvPr id="17" name="Group 51"/>
              <p:cNvGrpSpPr/>
              <p:nvPr/>
            </p:nvGrpSpPr>
            <p:grpSpPr>
              <a:xfrm>
                <a:off x="3022967" y="5145607"/>
                <a:ext cx="304800" cy="381000"/>
                <a:chOff x="5715000" y="5181600"/>
                <a:chExt cx="533400" cy="1005840"/>
              </a:xfrm>
            </p:grpSpPr>
            <p:sp>
              <p:nvSpPr>
                <p:cNvPr id="53" name="Oval 52"/>
                <p:cNvSpPr/>
                <p:nvPr/>
              </p:nvSpPr>
              <p:spPr bwMode="auto">
                <a:xfrm>
                  <a:off x="5774267" y="5181600"/>
                  <a:ext cx="414867" cy="91440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 bwMode="auto">
                <a:xfrm>
                  <a:off x="5715000" y="5730240"/>
                  <a:ext cx="533400" cy="4572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sp>
            <p:nvSpPr>
              <p:cNvPr id="55" name="Oval 54"/>
              <p:cNvSpPr/>
              <p:nvPr/>
            </p:nvSpPr>
            <p:spPr bwMode="auto">
              <a:xfrm>
                <a:off x="4445734" y="489545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grpSp>
            <p:nvGrpSpPr>
              <p:cNvPr id="18" name="Group 55"/>
              <p:cNvGrpSpPr/>
              <p:nvPr/>
            </p:nvGrpSpPr>
            <p:grpSpPr>
              <a:xfrm>
                <a:off x="4580712" y="5145607"/>
                <a:ext cx="304800" cy="381000"/>
                <a:chOff x="5715000" y="5181600"/>
                <a:chExt cx="533400" cy="1005840"/>
              </a:xfrm>
            </p:grpSpPr>
            <p:sp>
              <p:nvSpPr>
                <p:cNvPr id="57" name="Oval 56"/>
                <p:cNvSpPr/>
                <p:nvPr/>
              </p:nvSpPr>
              <p:spPr bwMode="auto">
                <a:xfrm>
                  <a:off x="5774267" y="5181600"/>
                  <a:ext cx="414867" cy="91440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 bwMode="auto">
                <a:xfrm>
                  <a:off x="5715000" y="5730240"/>
                  <a:ext cx="533400" cy="4572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sp>
            <p:nvSpPr>
              <p:cNvPr id="59" name="Oval 58"/>
              <p:cNvSpPr/>
              <p:nvPr/>
            </p:nvSpPr>
            <p:spPr bwMode="auto">
              <a:xfrm>
                <a:off x="6003479" y="489545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grpSp>
            <p:nvGrpSpPr>
              <p:cNvPr id="19" name="Group 59"/>
              <p:cNvGrpSpPr/>
              <p:nvPr/>
            </p:nvGrpSpPr>
            <p:grpSpPr>
              <a:xfrm>
                <a:off x="6138457" y="5145607"/>
                <a:ext cx="304800" cy="381000"/>
                <a:chOff x="5715000" y="5181600"/>
                <a:chExt cx="533400" cy="100584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5774267" y="5181600"/>
                  <a:ext cx="414867" cy="91440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 bwMode="auto">
                <a:xfrm>
                  <a:off x="5715000" y="5730240"/>
                  <a:ext cx="533400" cy="4572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sp>
            <p:nvSpPr>
              <p:cNvPr id="63" name="Oval 62"/>
              <p:cNvSpPr/>
              <p:nvPr/>
            </p:nvSpPr>
            <p:spPr bwMode="auto">
              <a:xfrm>
                <a:off x="7561222" y="489545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grpSp>
            <p:nvGrpSpPr>
              <p:cNvPr id="20" name="Group 63"/>
              <p:cNvGrpSpPr/>
              <p:nvPr/>
            </p:nvGrpSpPr>
            <p:grpSpPr>
              <a:xfrm>
                <a:off x="7696200" y="5145607"/>
                <a:ext cx="304800" cy="381000"/>
                <a:chOff x="5715000" y="5181600"/>
                <a:chExt cx="533400" cy="1005840"/>
              </a:xfrm>
            </p:grpSpPr>
            <p:sp>
              <p:nvSpPr>
                <p:cNvPr id="65" name="Oval 64"/>
                <p:cNvSpPr/>
                <p:nvPr/>
              </p:nvSpPr>
              <p:spPr bwMode="auto">
                <a:xfrm>
                  <a:off x="5774267" y="5181600"/>
                  <a:ext cx="414867" cy="914400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5715000" y="5730240"/>
                  <a:ext cx="533400" cy="4572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22" name="Group 88"/>
          <p:cNvGrpSpPr/>
          <p:nvPr/>
        </p:nvGrpSpPr>
        <p:grpSpPr>
          <a:xfrm>
            <a:off x="2743200" y="3124200"/>
            <a:ext cx="3913499" cy="674132"/>
            <a:chOff x="2743200" y="3124200"/>
            <a:chExt cx="3913499" cy="674132"/>
          </a:xfrm>
        </p:grpSpPr>
        <p:sp>
          <p:nvSpPr>
            <p:cNvPr id="67" name="TextBox 66"/>
            <p:cNvSpPr txBox="1"/>
            <p:nvPr/>
          </p:nvSpPr>
          <p:spPr>
            <a:xfrm>
              <a:off x="2743200" y="3135868"/>
              <a:ext cx="78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Write</a:t>
              </a:r>
              <a:endParaRPr lang="en-US" sz="2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97048" y="3135868"/>
              <a:ext cx="78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Write</a:t>
              </a:r>
              <a:endParaRPr lang="en-US" sz="20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67400" y="3124200"/>
              <a:ext cx="78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Write</a:t>
              </a:r>
              <a:endParaRPr lang="en-US" sz="2000" b="1" dirty="0"/>
            </a:p>
          </p:txBody>
        </p:sp>
        <p:cxnSp>
          <p:nvCxnSpPr>
            <p:cNvPr id="71" name="Straight Arrow Connector 70"/>
            <p:cNvCxnSpPr>
              <a:stCxn id="67" idx="3"/>
              <a:endCxn id="68" idx="1"/>
            </p:cNvCxnSpPr>
            <p:nvPr/>
          </p:nvCxnSpPr>
          <p:spPr bwMode="auto">
            <a:xfrm>
              <a:off x="3532499" y="3335923"/>
              <a:ext cx="764549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3"/>
              <a:endCxn id="69" idx="1"/>
            </p:cNvCxnSpPr>
            <p:nvPr/>
          </p:nvCxnSpPr>
          <p:spPr bwMode="auto">
            <a:xfrm flipV="1">
              <a:off x="5086347" y="3324255"/>
              <a:ext cx="781053" cy="1166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3488368" y="3429000"/>
              <a:ext cx="2455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</a:rPr>
                <a:t>Canonical Lock Ordering</a:t>
              </a:r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89"/>
          <p:cNvGrpSpPr/>
          <p:nvPr/>
        </p:nvGrpSpPr>
        <p:grpSpPr>
          <a:xfrm>
            <a:off x="2792101" y="5498068"/>
            <a:ext cx="3846623" cy="411778"/>
            <a:chOff x="2792101" y="5498068"/>
            <a:chExt cx="3846623" cy="411778"/>
          </a:xfrm>
        </p:grpSpPr>
        <p:sp>
          <p:nvSpPr>
            <p:cNvPr id="77" name="TextBox 76"/>
            <p:cNvSpPr txBox="1"/>
            <p:nvPr/>
          </p:nvSpPr>
          <p:spPr>
            <a:xfrm>
              <a:off x="2792101" y="5509736"/>
              <a:ext cx="7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Read</a:t>
              </a:r>
              <a:endParaRPr lang="en-US" sz="20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45949" y="5509736"/>
              <a:ext cx="78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Write</a:t>
              </a:r>
              <a:endParaRPr lang="en-US" sz="20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16301" y="5498068"/>
              <a:ext cx="7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Read</a:t>
              </a:r>
              <a:endParaRPr lang="en-US" sz="2000" b="1" dirty="0"/>
            </a:p>
          </p:txBody>
        </p:sp>
        <p:cxnSp>
          <p:nvCxnSpPr>
            <p:cNvPr id="80" name="Straight Arrow Connector 79"/>
            <p:cNvCxnSpPr>
              <a:stCxn id="77" idx="3"/>
              <a:endCxn id="78" idx="1"/>
            </p:cNvCxnSpPr>
            <p:nvPr/>
          </p:nvCxnSpPr>
          <p:spPr bwMode="auto">
            <a:xfrm>
              <a:off x="3514524" y="5709791"/>
              <a:ext cx="8314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8" idx="3"/>
              <a:endCxn id="79" idx="1"/>
            </p:cNvCxnSpPr>
            <p:nvPr/>
          </p:nvCxnSpPr>
          <p:spPr bwMode="auto">
            <a:xfrm flipV="1">
              <a:off x="5135248" y="5698123"/>
              <a:ext cx="781053" cy="1166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Group 94"/>
          <p:cNvGrpSpPr/>
          <p:nvPr/>
        </p:nvGrpSpPr>
        <p:grpSpPr>
          <a:xfrm>
            <a:off x="5943600" y="5791200"/>
            <a:ext cx="2343147" cy="400110"/>
            <a:chOff x="5943600" y="5791200"/>
            <a:chExt cx="2343147" cy="400110"/>
          </a:xfrm>
        </p:grpSpPr>
        <p:sp>
          <p:nvSpPr>
            <p:cNvPr id="85" name="TextBox 84"/>
            <p:cNvSpPr txBox="1"/>
            <p:nvPr/>
          </p:nvSpPr>
          <p:spPr>
            <a:xfrm>
              <a:off x="5943600" y="5791200"/>
              <a:ext cx="7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Read</a:t>
              </a:r>
              <a:endParaRPr lang="en-US" sz="20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497448" y="5791200"/>
              <a:ext cx="78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Write</a:t>
              </a:r>
              <a:endParaRPr lang="en-US" sz="2000" b="1" dirty="0"/>
            </a:p>
          </p:txBody>
        </p:sp>
        <p:cxnSp>
          <p:nvCxnSpPr>
            <p:cNvPr id="87" name="Straight Arrow Connector 86"/>
            <p:cNvCxnSpPr>
              <a:stCxn id="85" idx="3"/>
              <a:endCxn id="86" idx="1"/>
            </p:cNvCxnSpPr>
            <p:nvPr/>
          </p:nvCxnSpPr>
          <p:spPr bwMode="auto">
            <a:xfrm>
              <a:off x="6666023" y="5991255"/>
              <a:ext cx="8314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85045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3" grpId="0" animBg="1"/>
      <p:bldP spid="41" grpId="0" animBg="1"/>
      <p:bldP spid="42" grpId="0" animBg="1"/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5410199"/>
          </a:xfrm>
        </p:spPr>
        <p:txBody>
          <a:bodyPr/>
          <a:lstStyle/>
          <a:p>
            <a:r>
              <a:rPr lang="en-US" dirty="0" smtClean="0"/>
              <a:t>Multicore Setting: </a:t>
            </a:r>
            <a:r>
              <a:rPr lang="en-US" dirty="0" err="1" smtClean="0"/>
              <a:t>Pthread</a:t>
            </a:r>
            <a:r>
              <a:rPr lang="en-US" dirty="0" smtClean="0"/>
              <a:t> R/W Locks</a:t>
            </a:r>
          </a:p>
          <a:p>
            <a:r>
              <a:rPr lang="en-US" dirty="0" smtClean="0"/>
              <a:t>Distributed Setting:  </a:t>
            </a:r>
            <a:r>
              <a:rPr lang="en-US" i="1" dirty="0" smtClean="0"/>
              <a:t>Distributed Locking</a:t>
            </a:r>
          </a:p>
          <a:p>
            <a:pPr lvl="1"/>
            <a:r>
              <a:rPr lang="en-US" dirty="0" err="1" smtClean="0"/>
              <a:t>Prefetch</a:t>
            </a:r>
            <a:r>
              <a:rPr lang="en-US" dirty="0" smtClean="0"/>
              <a:t> Locks and Data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Allow computation to proceed while locks/data are requested.</a:t>
            </a: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5791200" y="2895598"/>
            <a:ext cx="2057400" cy="2209800"/>
          </a:xfrm>
          <a:prstGeom prst="roundRect">
            <a:avLst>
              <a:gd name="adj" fmla="val 1123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Node 2</a:t>
            </a:r>
          </a:p>
        </p:txBody>
      </p:sp>
      <p:sp>
        <p:nvSpPr>
          <p:cNvPr id="210" name="Oval 209"/>
          <p:cNvSpPr/>
          <p:nvPr/>
        </p:nvSpPr>
        <p:spPr bwMode="auto">
          <a:xfrm>
            <a:off x="5892905" y="3415566"/>
            <a:ext cx="1885812" cy="1442154"/>
          </a:xfrm>
          <a:custGeom>
            <a:avLst/>
            <a:gdLst>
              <a:gd name="connsiteX0" fmla="*/ 0 w 1828800"/>
              <a:gd name="connsiteY0" fmla="*/ 838200 h 1676400"/>
              <a:gd name="connsiteX1" fmla="*/ 914400 w 1828800"/>
              <a:gd name="connsiteY1" fmla="*/ 0 h 1676400"/>
              <a:gd name="connsiteX2" fmla="*/ 1828800 w 1828800"/>
              <a:gd name="connsiteY2" fmla="*/ 838200 h 1676400"/>
              <a:gd name="connsiteX3" fmla="*/ 914400 w 1828800"/>
              <a:gd name="connsiteY3" fmla="*/ 1676400 h 1676400"/>
              <a:gd name="connsiteX4" fmla="*/ 0 w 1828800"/>
              <a:gd name="connsiteY4" fmla="*/ 838200 h 1676400"/>
              <a:gd name="connsiteX0" fmla="*/ 33611 w 1862411"/>
              <a:gd name="connsiteY0" fmla="*/ 844392 h 1682592"/>
              <a:gd name="connsiteX1" fmla="*/ 269200 w 1862411"/>
              <a:gd name="connsiteY1" fmla="*/ 482435 h 1682592"/>
              <a:gd name="connsiteX2" fmla="*/ 948011 w 1862411"/>
              <a:gd name="connsiteY2" fmla="*/ 6192 h 1682592"/>
              <a:gd name="connsiteX3" fmla="*/ 1862411 w 1862411"/>
              <a:gd name="connsiteY3" fmla="*/ 844392 h 1682592"/>
              <a:gd name="connsiteX4" fmla="*/ 948011 w 1862411"/>
              <a:gd name="connsiteY4" fmla="*/ 1682592 h 1682592"/>
              <a:gd name="connsiteX5" fmla="*/ 33611 w 1862411"/>
              <a:gd name="connsiteY5" fmla="*/ 844392 h 1682592"/>
              <a:gd name="connsiteX0" fmla="*/ 33611 w 1862411"/>
              <a:gd name="connsiteY0" fmla="*/ 872702 h 1710902"/>
              <a:gd name="connsiteX1" fmla="*/ 269200 w 1862411"/>
              <a:gd name="connsiteY1" fmla="*/ 510745 h 1710902"/>
              <a:gd name="connsiteX2" fmla="*/ 363974 w 1862411"/>
              <a:gd name="connsiteY2" fmla="*/ 194818 h 1710902"/>
              <a:gd name="connsiteX3" fmla="*/ 948011 w 1862411"/>
              <a:gd name="connsiteY3" fmla="*/ 34502 h 1710902"/>
              <a:gd name="connsiteX4" fmla="*/ 1862411 w 1862411"/>
              <a:gd name="connsiteY4" fmla="*/ 872702 h 1710902"/>
              <a:gd name="connsiteX5" fmla="*/ 948011 w 1862411"/>
              <a:gd name="connsiteY5" fmla="*/ 1710902 h 1710902"/>
              <a:gd name="connsiteX6" fmla="*/ 33611 w 1862411"/>
              <a:gd name="connsiteY6" fmla="*/ 872702 h 1710902"/>
              <a:gd name="connsiteX0" fmla="*/ 33611 w 1862411"/>
              <a:gd name="connsiteY0" fmla="*/ 723349 h 1561549"/>
              <a:gd name="connsiteX1" fmla="*/ 269200 w 1862411"/>
              <a:gd name="connsiteY1" fmla="*/ 361392 h 1561549"/>
              <a:gd name="connsiteX2" fmla="*/ 363974 w 1862411"/>
              <a:gd name="connsiteY2" fmla="*/ 45465 h 1561549"/>
              <a:gd name="connsiteX3" fmla="*/ 903783 w 1862411"/>
              <a:gd name="connsiteY3" fmla="*/ 106299 h 1561549"/>
              <a:gd name="connsiteX4" fmla="*/ 1862411 w 1862411"/>
              <a:gd name="connsiteY4" fmla="*/ 723349 h 1561549"/>
              <a:gd name="connsiteX5" fmla="*/ 948011 w 1862411"/>
              <a:gd name="connsiteY5" fmla="*/ 1561549 h 1561549"/>
              <a:gd name="connsiteX6" fmla="*/ 33611 w 1862411"/>
              <a:gd name="connsiteY6" fmla="*/ 723349 h 1561549"/>
              <a:gd name="connsiteX0" fmla="*/ 33611 w 1867500"/>
              <a:gd name="connsiteY0" fmla="*/ 797980 h 1636180"/>
              <a:gd name="connsiteX1" fmla="*/ 269200 w 1867500"/>
              <a:gd name="connsiteY1" fmla="*/ 436023 h 1636180"/>
              <a:gd name="connsiteX2" fmla="*/ 363974 w 1867500"/>
              <a:gd name="connsiteY2" fmla="*/ 120096 h 1636180"/>
              <a:gd name="connsiteX3" fmla="*/ 903783 w 1867500"/>
              <a:gd name="connsiteY3" fmla="*/ 180930 h 1636180"/>
              <a:gd name="connsiteX4" fmla="*/ 1406476 w 1867500"/>
              <a:gd name="connsiteY4" fmla="*/ 25317 h 1636180"/>
              <a:gd name="connsiteX5" fmla="*/ 1862411 w 1867500"/>
              <a:gd name="connsiteY5" fmla="*/ 797980 h 1636180"/>
              <a:gd name="connsiteX6" fmla="*/ 948011 w 1867500"/>
              <a:gd name="connsiteY6" fmla="*/ 1636180 h 1636180"/>
              <a:gd name="connsiteX7" fmla="*/ 33611 w 1867500"/>
              <a:gd name="connsiteY7" fmla="*/ 797980 h 1636180"/>
              <a:gd name="connsiteX0" fmla="*/ 33611 w 1888577"/>
              <a:gd name="connsiteY0" fmla="*/ 775169 h 1613369"/>
              <a:gd name="connsiteX1" fmla="*/ 269200 w 1888577"/>
              <a:gd name="connsiteY1" fmla="*/ 413212 h 1613369"/>
              <a:gd name="connsiteX2" fmla="*/ 363974 w 1888577"/>
              <a:gd name="connsiteY2" fmla="*/ 97285 h 1613369"/>
              <a:gd name="connsiteX3" fmla="*/ 903783 w 1888577"/>
              <a:gd name="connsiteY3" fmla="*/ 158119 h 1613369"/>
              <a:gd name="connsiteX4" fmla="*/ 1406476 w 1888577"/>
              <a:gd name="connsiteY4" fmla="*/ 2506 h 1613369"/>
              <a:gd name="connsiteX5" fmla="*/ 1564429 w 1888577"/>
              <a:gd name="connsiteY5" fmla="*/ 419531 h 1613369"/>
              <a:gd name="connsiteX6" fmla="*/ 1862411 w 1888577"/>
              <a:gd name="connsiteY6" fmla="*/ 775169 h 1613369"/>
              <a:gd name="connsiteX7" fmla="*/ 948011 w 1888577"/>
              <a:gd name="connsiteY7" fmla="*/ 1613369 h 1613369"/>
              <a:gd name="connsiteX8" fmla="*/ 33611 w 1888577"/>
              <a:gd name="connsiteY8" fmla="*/ 775169 h 1613369"/>
              <a:gd name="connsiteX0" fmla="*/ 33611 w 1863522"/>
              <a:gd name="connsiteY0" fmla="*/ 775169 h 1615608"/>
              <a:gd name="connsiteX1" fmla="*/ 269200 w 1863522"/>
              <a:gd name="connsiteY1" fmla="*/ 413212 h 1615608"/>
              <a:gd name="connsiteX2" fmla="*/ 363974 w 1863522"/>
              <a:gd name="connsiteY2" fmla="*/ 97285 h 1615608"/>
              <a:gd name="connsiteX3" fmla="*/ 903783 w 1863522"/>
              <a:gd name="connsiteY3" fmla="*/ 158119 h 1615608"/>
              <a:gd name="connsiteX4" fmla="*/ 1406476 w 1863522"/>
              <a:gd name="connsiteY4" fmla="*/ 2506 h 1615608"/>
              <a:gd name="connsiteX5" fmla="*/ 1564429 w 1863522"/>
              <a:gd name="connsiteY5" fmla="*/ 419531 h 1615608"/>
              <a:gd name="connsiteX6" fmla="*/ 1862411 w 1863522"/>
              <a:gd name="connsiteY6" fmla="*/ 775169 h 1615608"/>
              <a:gd name="connsiteX7" fmla="*/ 1501247 w 1863522"/>
              <a:gd name="connsiteY7" fmla="*/ 1013475 h 1615608"/>
              <a:gd name="connsiteX8" fmla="*/ 948011 w 1863522"/>
              <a:gd name="connsiteY8" fmla="*/ 1613369 h 1615608"/>
              <a:gd name="connsiteX9" fmla="*/ 33611 w 1863522"/>
              <a:gd name="connsiteY9" fmla="*/ 775169 h 1615608"/>
              <a:gd name="connsiteX0" fmla="*/ 33611 w 1863309"/>
              <a:gd name="connsiteY0" fmla="*/ 775169 h 1639816"/>
              <a:gd name="connsiteX1" fmla="*/ 269200 w 1863309"/>
              <a:gd name="connsiteY1" fmla="*/ 413212 h 1639816"/>
              <a:gd name="connsiteX2" fmla="*/ 363974 w 1863309"/>
              <a:gd name="connsiteY2" fmla="*/ 97285 h 1639816"/>
              <a:gd name="connsiteX3" fmla="*/ 903783 w 1863309"/>
              <a:gd name="connsiteY3" fmla="*/ 158119 h 1639816"/>
              <a:gd name="connsiteX4" fmla="*/ 1406476 w 1863309"/>
              <a:gd name="connsiteY4" fmla="*/ 2506 h 1639816"/>
              <a:gd name="connsiteX5" fmla="*/ 1564429 w 1863309"/>
              <a:gd name="connsiteY5" fmla="*/ 419531 h 1639816"/>
              <a:gd name="connsiteX6" fmla="*/ 1862411 w 1863309"/>
              <a:gd name="connsiteY6" fmla="*/ 775169 h 1639816"/>
              <a:gd name="connsiteX7" fmla="*/ 1501247 w 1863309"/>
              <a:gd name="connsiteY7" fmla="*/ 1013475 h 1639816"/>
              <a:gd name="connsiteX8" fmla="*/ 1431747 w 1863309"/>
              <a:gd name="connsiteY8" fmla="*/ 1392587 h 1639816"/>
              <a:gd name="connsiteX9" fmla="*/ 948011 w 1863309"/>
              <a:gd name="connsiteY9" fmla="*/ 1613369 h 1639816"/>
              <a:gd name="connsiteX10" fmla="*/ 33611 w 1863309"/>
              <a:gd name="connsiteY10" fmla="*/ 775169 h 1639816"/>
              <a:gd name="connsiteX0" fmla="*/ 32380 w 1862078"/>
              <a:gd name="connsiteY0" fmla="*/ 775169 h 1434226"/>
              <a:gd name="connsiteX1" fmla="*/ 267969 w 1862078"/>
              <a:gd name="connsiteY1" fmla="*/ 413212 h 1434226"/>
              <a:gd name="connsiteX2" fmla="*/ 362743 w 1862078"/>
              <a:gd name="connsiteY2" fmla="*/ 97285 h 1434226"/>
              <a:gd name="connsiteX3" fmla="*/ 902552 w 1862078"/>
              <a:gd name="connsiteY3" fmla="*/ 158119 h 1434226"/>
              <a:gd name="connsiteX4" fmla="*/ 1405245 w 1862078"/>
              <a:gd name="connsiteY4" fmla="*/ 2506 h 1434226"/>
              <a:gd name="connsiteX5" fmla="*/ 1563198 w 1862078"/>
              <a:gd name="connsiteY5" fmla="*/ 419531 h 1434226"/>
              <a:gd name="connsiteX6" fmla="*/ 1861180 w 1862078"/>
              <a:gd name="connsiteY6" fmla="*/ 775169 h 1434226"/>
              <a:gd name="connsiteX7" fmla="*/ 1500016 w 1862078"/>
              <a:gd name="connsiteY7" fmla="*/ 1013475 h 1434226"/>
              <a:gd name="connsiteX8" fmla="*/ 1430516 w 1862078"/>
              <a:gd name="connsiteY8" fmla="*/ 1392587 h 1434226"/>
              <a:gd name="connsiteX9" fmla="*/ 927825 w 1862078"/>
              <a:gd name="connsiteY9" fmla="*/ 1291123 h 1434226"/>
              <a:gd name="connsiteX10" fmla="*/ 32380 w 1862078"/>
              <a:gd name="connsiteY10" fmla="*/ 775169 h 1434226"/>
              <a:gd name="connsiteX0" fmla="*/ 2050 w 1831748"/>
              <a:gd name="connsiteY0" fmla="*/ 775169 h 1420630"/>
              <a:gd name="connsiteX1" fmla="*/ 237639 w 1831748"/>
              <a:gd name="connsiteY1" fmla="*/ 413212 h 1420630"/>
              <a:gd name="connsiteX2" fmla="*/ 332413 w 1831748"/>
              <a:gd name="connsiteY2" fmla="*/ 97285 h 1420630"/>
              <a:gd name="connsiteX3" fmla="*/ 872222 w 1831748"/>
              <a:gd name="connsiteY3" fmla="*/ 158119 h 1420630"/>
              <a:gd name="connsiteX4" fmla="*/ 1374915 w 1831748"/>
              <a:gd name="connsiteY4" fmla="*/ 2506 h 1420630"/>
              <a:gd name="connsiteX5" fmla="*/ 1532868 w 1831748"/>
              <a:gd name="connsiteY5" fmla="*/ 419531 h 1420630"/>
              <a:gd name="connsiteX6" fmla="*/ 1830850 w 1831748"/>
              <a:gd name="connsiteY6" fmla="*/ 775169 h 1420630"/>
              <a:gd name="connsiteX7" fmla="*/ 1469686 w 1831748"/>
              <a:gd name="connsiteY7" fmla="*/ 1013475 h 1420630"/>
              <a:gd name="connsiteX8" fmla="*/ 1400186 w 1831748"/>
              <a:gd name="connsiteY8" fmla="*/ 1392587 h 1420630"/>
              <a:gd name="connsiteX9" fmla="*/ 897495 w 1831748"/>
              <a:gd name="connsiteY9" fmla="*/ 1291123 h 1420630"/>
              <a:gd name="connsiteX10" fmla="*/ 345049 w 1831748"/>
              <a:gd name="connsiteY10" fmla="*/ 1379950 h 1420630"/>
              <a:gd name="connsiteX11" fmla="*/ 2050 w 1831748"/>
              <a:gd name="connsiteY11" fmla="*/ 775169 h 1420630"/>
              <a:gd name="connsiteX0" fmla="*/ 223 w 1829921"/>
              <a:gd name="connsiteY0" fmla="*/ 775169 h 1420630"/>
              <a:gd name="connsiteX1" fmla="*/ 235812 w 1829921"/>
              <a:gd name="connsiteY1" fmla="*/ 413212 h 1420630"/>
              <a:gd name="connsiteX2" fmla="*/ 330586 w 1829921"/>
              <a:gd name="connsiteY2" fmla="*/ 97285 h 1420630"/>
              <a:gd name="connsiteX3" fmla="*/ 870395 w 1829921"/>
              <a:gd name="connsiteY3" fmla="*/ 158119 h 1420630"/>
              <a:gd name="connsiteX4" fmla="*/ 1373088 w 1829921"/>
              <a:gd name="connsiteY4" fmla="*/ 2506 h 1420630"/>
              <a:gd name="connsiteX5" fmla="*/ 1531041 w 1829921"/>
              <a:gd name="connsiteY5" fmla="*/ 419531 h 1420630"/>
              <a:gd name="connsiteX6" fmla="*/ 1829023 w 1829921"/>
              <a:gd name="connsiteY6" fmla="*/ 775169 h 1420630"/>
              <a:gd name="connsiteX7" fmla="*/ 1467859 w 1829921"/>
              <a:gd name="connsiteY7" fmla="*/ 1013475 h 1420630"/>
              <a:gd name="connsiteX8" fmla="*/ 1398359 w 1829921"/>
              <a:gd name="connsiteY8" fmla="*/ 1392587 h 1420630"/>
              <a:gd name="connsiteX9" fmla="*/ 895668 w 1829921"/>
              <a:gd name="connsiteY9" fmla="*/ 1291123 h 1420630"/>
              <a:gd name="connsiteX10" fmla="*/ 343222 w 1829921"/>
              <a:gd name="connsiteY10" fmla="*/ 1379950 h 1420630"/>
              <a:gd name="connsiteX11" fmla="*/ 267403 w 1829921"/>
              <a:gd name="connsiteY11" fmla="*/ 1032430 h 1420630"/>
              <a:gd name="connsiteX12" fmla="*/ 223 w 1829921"/>
              <a:gd name="connsiteY12" fmla="*/ 775169 h 1420630"/>
              <a:gd name="connsiteX0" fmla="*/ 144 w 1880387"/>
              <a:gd name="connsiteY0" fmla="*/ 693027 h 1420630"/>
              <a:gd name="connsiteX1" fmla="*/ 286278 w 1880387"/>
              <a:gd name="connsiteY1" fmla="*/ 413212 h 1420630"/>
              <a:gd name="connsiteX2" fmla="*/ 381052 w 1880387"/>
              <a:gd name="connsiteY2" fmla="*/ 97285 h 1420630"/>
              <a:gd name="connsiteX3" fmla="*/ 920861 w 1880387"/>
              <a:gd name="connsiteY3" fmla="*/ 158119 h 1420630"/>
              <a:gd name="connsiteX4" fmla="*/ 1423554 w 1880387"/>
              <a:gd name="connsiteY4" fmla="*/ 2506 h 1420630"/>
              <a:gd name="connsiteX5" fmla="*/ 1581507 w 1880387"/>
              <a:gd name="connsiteY5" fmla="*/ 419531 h 1420630"/>
              <a:gd name="connsiteX6" fmla="*/ 1879489 w 1880387"/>
              <a:gd name="connsiteY6" fmla="*/ 775169 h 1420630"/>
              <a:gd name="connsiteX7" fmla="*/ 1518325 w 1880387"/>
              <a:gd name="connsiteY7" fmla="*/ 1013475 h 1420630"/>
              <a:gd name="connsiteX8" fmla="*/ 1448825 w 1880387"/>
              <a:gd name="connsiteY8" fmla="*/ 1392587 h 1420630"/>
              <a:gd name="connsiteX9" fmla="*/ 946134 w 1880387"/>
              <a:gd name="connsiteY9" fmla="*/ 1291123 h 1420630"/>
              <a:gd name="connsiteX10" fmla="*/ 393688 w 1880387"/>
              <a:gd name="connsiteY10" fmla="*/ 1379950 h 1420630"/>
              <a:gd name="connsiteX11" fmla="*/ 317869 w 1880387"/>
              <a:gd name="connsiteY11" fmla="*/ 1032430 h 1420630"/>
              <a:gd name="connsiteX12" fmla="*/ 144 w 1880387"/>
              <a:gd name="connsiteY12" fmla="*/ 693027 h 1420630"/>
              <a:gd name="connsiteX0" fmla="*/ 149 w 1880392"/>
              <a:gd name="connsiteY0" fmla="*/ 693027 h 1420630"/>
              <a:gd name="connsiteX1" fmla="*/ 286283 w 1880392"/>
              <a:gd name="connsiteY1" fmla="*/ 413212 h 1420630"/>
              <a:gd name="connsiteX2" fmla="*/ 381057 w 1880392"/>
              <a:gd name="connsiteY2" fmla="*/ 97285 h 1420630"/>
              <a:gd name="connsiteX3" fmla="*/ 920866 w 1880392"/>
              <a:gd name="connsiteY3" fmla="*/ 158119 h 1420630"/>
              <a:gd name="connsiteX4" fmla="*/ 1423559 w 1880392"/>
              <a:gd name="connsiteY4" fmla="*/ 2506 h 1420630"/>
              <a:gd name="connsiteX5" fmla="*/ 1581512 w 1880392"/>
              <a:gd name="connsiteY5" fmla="*/ 419531 h 1420630"/>
              <a:gd name="connsiteX6" fmla="*/ 1879494 w 1880392"/>
              <a:gd name="connsiteY6" fmla="*/ 775169 h 1420630"/>
              <a:gd name="connsiteX7" fmla="*/ 1518330 w 1880392"/>
              <a:gd name="connsiteY7" fmla="*/ 1013475 h 1420630"/>
              <a:gd name="connsiteX8" fmla="*/ 1448830 w 1880392"/>
              <a:gd name="connsiteY8" fmla="*/ 1392587 h 1420630"/>
              <a:gd name="connsiteX9" fmla="*/ 946139 w 1880392"/>
              <a:gd name="connsiteY9" fmla="*/ 1291123 h 1420630"/>
              <a:gd name="connsiteX10" fmla="*/ 393693 w 1880392"/>
              <a:gd name="connsiteY10" fmla="*/ 1379950 h 1420630"/>
              <a:gd name="connsiteX11" fmla="*/ 317874 w 1880392"/>
              <a:gd name="connsiteY11" fmla="*/ 1032430 h 1420630"/>
              <a:gd name="connsiteX12" fmla="*/ 149 w 1880392"/>
              <a:gd name="connsiteY12" fmla="*/ 693027 h 1420630"/>
              <a:gd name="connsiteX0" fmla="*/ 149 w 1880392"/>
              <a:gd name="connsiteY0" fmla="*/ 693027 h 1420630"/>
              <a:gd name="connsiteX1" fmla="*/ 286283 w 1880392"/>
              <a:gd name="connsiteY1" fmla="*/ 413212 h 1420630"/>
              <a:gd name="connsiteX2" fmla="*/ 381057 w 1880392"/>
              <a:gd name="connsiteY2" fmla="*/ 97285 h 1420630"/>
              <a:gd name="connsiteX3" fmla="*/ 920866 w 1880392"/>
              <a:gd name="connsiteY3" fmla="*/ 158119 h 1420630"/>
              <a:gd name="connsiteX4" fmla="*/ 1423559 w 1880392"/>
              <a:gd name="connsiteY4" fmla="*/ 2506 h 1420630"/>
              <a:gd name="connsiteX5" fmla="*/ 1581512 w 1880392"/>
              <a:gd name="connsiteY5" fmla="*/ 419531 h 1420630"/>
              <a:gd name="connsiteX6" fmla="*/ 1879494 w 1880392"/>
              <a:gd name="connsiteY6" fmla="*/ 775169 h 1420630"/>
              <a:gd name="connsiteX7" fmla="*/ 1518330 w 1880392"/>
              <a:gd name="connsiteY7" fmla="*/ 1013475 h 1420630"/>
              <a:gd name="connsiteX8" fmla="*/ 1448830 w 1880392"/>
              <a:gd name="connsiteY8" fmla="*/ 1392587 h 1420630"/>
              <a:gd name="connsiteX9" fmla="*/ 946139 w 1880392"/>
              <a:gd name="connsiteY9" fmla="*/ 1291123 h 1420630"/>
              <a:gd name="connsiteX10" fmla="*/ 393693 w 1880392"/>
              <a:gd name="connsiteY10" fmla="*/ 1379950 h 1420630"/>
              <a:gd name="connsiteX11" fmla="*/ 317874 w 1880392"/>
              <a:gd name="connsiteY11" fmla="*/ 1032430 h 1420630"/>
              <a:gd name="connsiteX12" fmla="*/ 149 w 1880392"/>
              <a:gd name="connsiteY12" fmla="*/ 693027 h 1420630"/>
              <a:gd name="connsiteX0" fmla="*/ 149 w 1880392"/>
              <a:gd name="connsiteY0" fmla="*/ 692972 h 1420575"/>
              <a:gd name="connsiteX1" fmla="*/ 286283 w 1880392"/>
              <a:gd name="connsiteY1" fmla="*/ 413157 h 1420575"/>
              <a:gd name="connsiteX2" fmla="*/ 387375 w 1880392"/>
              <a:gd name="connsiteY2" fmla="*/ 71956 h 1420575"/>
              <a:gd name="connsiteX3" fmla="*/ 920866 w 1880392"/>
              <a:gd name="connsiteY3" fmla="*/ 158064 h 1420575"/>
              <a:gd name="connsiteX4" fmla="*/ 1423559 w 1880392"/>
              <a:gd name="connsiteY4" fmla="*/ 2451 h 1420575"/>
              <a:gd name="connsiteX5" fmla="*/ 1581512 w 1880392"/>
              <a:gd name="connsiteY5" fmla="*/ 419476 h 1420575"/>
              <a:gd name="connsiteX6" fmla="*/ 1879494 w 1880392"/>
              <a:gd name="connsiteY6" fmla="*/ 775114 h 1420575"/>
              <a:gd name="connsiteX7" fmla="*/ 1518330 w 1880392"/>
              <a:gd name="connsiteY7" fmla="*/ 1013420 h 1420575"/>
              <a:gd name="connsiteX8" fmla="*/ 1448830 w 1880392"/>
              <a:gd name="connsiteY8" fmla="*/ 1392532 h 1420575"/>
              <a:gd name="connsiteX9" fmla="*/ 946139 w 1880392"/>
              <a:gd name="connsiteY9" fmla="*/ 1291068 h 1420575"/>
              <a:gd name="connsiteX10" fmla="*/ 393693 w 1880392"/>
              <a:gd name="connsiteY10" fmla="*/ 1379895 h 1420575"/>
              <a:gd name="connsiteX11" fmla="*/ 317874 w 1880392"/>
              <a:gd name="connsiteY11" fmla="*/ 1032375 h 1420575"/>
              <a:gd name="connsiteX12" fmla="*/ 149 w 1880392"/>
              <a:gd name="connsiteY12" fmla="*/ 692972 h 1420575"/>
              <a:gd name="connsiteX0" fmla="*/ 149 w 1880392"/>
              <a:gd name="connsiteY0" fmla="*/ 724565 h 1420575"/>
              <a:gd name="connsiteX1" fmla="*/ 286283 w 1880392"/>
              <a:gd name="connsiteY1" fmla="*/ 413157 h 1420575"/>
              <a:gd name="connsiteX2" fmla="*/ 387375 w 1880392"/>
              <a:gd name="connsiteY2" fmla="*/ 71956 h 1420575"/>
              <a:gd name="connsiteX3" fmla="*/ 920866 w 1880392"/>
              <a:gd name="connsiteY3" fmla="*/ 158064 h 1420575"/>
              <a:gd name="connsiteX4" fmla="*/ 1423559 w 1880392"/>
              <a:gd name="connsiteY4" fmla="*/ 2451 h 1420575"/>
              <a:gd name="connsiteX5" fmla="*/ 1581512 w 1880392"/>
              <a:gd name="connsiteY5" fmla="*/ 419476 h 1420575"/>
              <a:gd name="connsiteX6" fmla="*/ 1879494 w 1880392"/>
              <a:gd name="connsiteY6" fmla="*/ 775114 h 1420575"/>
              <a:gd name="connsiteX7" fmla="*/ 1518330 w 1880392"/>
              <a:gd name="connsiteY7" fmla="*/ 1013420 h 1420575"/>
              <a:gd name="connsiteX8" fmla="*/ 1448830 w 1880392"/>
              <a:gd name="connsiteY8" fmla="*/ 1392532 h 1420575"/>
              <a:gd name="connsiteX9" fmla="*/ 946139 w 1880392"/>
              <a:gd name="connsiteY9" fmla="*/ 1291068 h 1420575"/>
              <a:gd name="connsiteX10" fmla="*/ 393693 w 1880392"/>
              <a:gd name="connsiteY10" fmla="*/ 1379895 h 1420575"/>
              <a:gd name="connsiteX11" fmla="*/ 317874 w 1880392"/>
              <a:gd name="connsiteY11" fmla="*/ 1032375 h 1420575"/>
              <a:gd name="connsiteX12" fmla="*/ 149 w 1880392"/>
              <a:gd name="connsiteY12" fmla="*/ 724565 h 1420575"/>
              <a:gd name="connsiteX0" fmla="*/ 149 w 1880392"/>
              <a:gd name="connsiteY0" fmla="*/ 724650 h 1420660"/>
              <a:gd name="connsiteX1" fmla="*/ 286283 w 1880392"/>
              <a:gd name="connsiteY1" fmla="*/ 413242 h 1420660"/>
              <a:gd name="connsiteX2" fmla="*/ 387375 w 1880392"/>
              <a:gd name="connsiteY2" fmla="*/ 72041 h 1420660"/>
              <a:gd name="connsiteX3" fmla="*/ 901912 w 1880392"/>
              <a:gd name="connsiteY3" fmla="*/ 151830 h 1420660"/>
              <a:gd name="connsiteX4" fmla="*/ 1423559 w 1880392"/>
              <a:gd name="connsiteY4" fmla="*/ 2536 h 1420660"/>
              <a:gd name="connsiteX5" fmla="*/ 1581512 w 1880392"/>
              <a:gd name="connsiteY5" fmla="*/ 419561 h 1420660"/>
              <a:gd name="connsiteX6" fmla="*/ 1879494 w 1880392"/>
              <a:gd name="connsiteY6" fmla="*/ 775199 h 1420660"/>
              <a:gd name="connsiteX7" fmla="*/ 1518330 w 1880392"/>
              <a:gd name="connsiteY7" fmla="*/ 1013505 h 1420660"/>
              <a:gd name="connsiteX8" fmla="*/ 1448830 w 1880392"/>
              <a:gd name="connsiteY8" fmla="*/ 1392617 h 1420660"/>
              <a:gd name="connsiteX9" fmla="*/ 946139 w 1880392"/>
              <a:gd name="connsiteY9" fmla="*/ 1291153 h 1420660"/>
              <a:gd name="connsiteX10" fmla="*/ 393693 w 1880392"/>
              <a:gd name="connsiteY10" fmla="*/ 1379980 h 1420660"/>
              <a:gd name="connsiteX11" fmla="*/ 317874 w 1880392"/>
              <a:gd name="connsiteY11" fmla="*/ 1032460 h 1420660"/>
              <a:gd name="connsiteX12" fmla="*/ 149 w 1880392"/>
              <a:gd name="connsiteY12" fmla="*/ 724650 h 1420660"/>
              <a:gd name="connsiteX0" fmla="*/ 149 w 1880392"/>
              <a:gd name="connsiteY0" fmla="*/ 730896 h 1426906"/>
              <a:gd name="connsiteX1" fmla="*/ 286283 w 1880392"/>
              <a:gd name="connsiteY1" fmla="*/ 419488 h 1426906"/>
              <a:gd name="connsiteX2" fmla="*/ 387375 w 1880392"/>
              <a:gd name="connsiteY2" fmla="*/ 78287 h 1426906"/>
              <a:gd name="connsiteX3" fmla="*/ 901912 w 1880392"/>
              <a:gd name="connsiteY3" fmla="*/ 158076 h 1426906"/>
              <a:gd name="connsiteX4" fmla="*/ 1347741 w 1880392"/>
              <a:gd name="connsiteY4" fmla="*/ 2464 h 1426906"/>
              <a:gd name="connsiteX5" fmla="*/ 1581512 w 1880392"/>
              <a:gd name="connsiteY5" fmla="*/ 425807 h 1426906"/>
              <a:gd name="connsiteX6" fmla="*/ 1879494 w 1880392"/>
              <a:gd name="connsiteY6" fmla="*/ 781445 h 1426906"/>
              <a:gd name="connsiteX7" fmla="*/ 1518330 w 1880392"/>
              <a:gd name="connsiteY7" fmla="*/ 1019751 h 1426906"/>
              <a:gd name="connsiteX8" fmla="*/ 1448830 w 1880392"/>
              <a:gd name="connsiteY8" fmla="*/ 1398863 h 1426906"/>
              <a:gd name="connsiteX9" fmla="*/ 946139 w 1880392"/>
              <a:gd name="connsiteY9" fmla="*/ 1297399 h 1426906"/>
              <a:gd name="connsiteX10" fmla="*/ 393693 w 1880392"/>
              <a:gd name="connsiteY10" fmla="*/ 1386226 h 1426906"/>
              <a:gd name="connsiteX11" fmla="*/ 317874 w 1880392"/>
              <a:gd name="connsiteY11" fmla="*/ 1038706 h 1426906"/>
              <a:gd name="connsiteX12" fmla="*/ 149 w 1880392"/>
              <a:gd name="connsiteY12" fmla="*/ 730896 h 1426906"/>
              <a:gd name="connsiteX0" fmla="*/ 149 w 1880392"/>
              <a:gd name="connsiteY0" fmla="*/ 730896 h 1426906"/>
              <a:gd name="connsiteX1" fmla="*/ 286283 w 1880392"/>
              <a:gd name="connsiteY1" fmla="*/ 419488 h 1426906"/>
              <a:gd name="connsiteX2" fmla="*/ 387375 w 1880392"/>
              <a:gd name="connsiteY2" fmla="*/ 78287 h 1426906"/>
              <a:gd name="connsiteX3" fmla="*/ 901912 w 1880392"/>
              <a:gd name="connsiteY3" fmla="*/ 158076 h 1426906"/>
              <a:gd name="connsiteX4" fmla="*/ 1347741 w 1880392"/>
              <a:gd name="connsiteY4" fmla="*/ 2464 h 1426906"/>
              <a:gd name="connsiteX5" fmla="*/ 1543602 w 1880392"/>
              <a:gd name="connsiteY5" fmla="*/ 463718 h 1426906"/>
              <a:gd name="connsiteX6" fmla="*/ 1879494 w 1880392"/>
              <a:gd name="connsiteY6" fmla="*/ 781445 h 1426906"/>
              <a:gd name="connsiteX7" fmla="*/ 1518330 w 1880392"/>
              <a:gd name="connsiteY7" fmla="*/ 1019751 h 1426906"/>
              <a:gd name="connsiteX8" fmla="*/ 1448830 w 1880392"/>
              <a:gd name="connsiteY8" fmla="*/ 1398863 h 1426906"/>
              <a:gd name="connsiteX9" fmla="*/ 946139 w 1880392"/>
              <a:gd name="connsiteY9" fmla="*/ 1297399 h 1426906"/>
              <a:gd name="connsiteX10" fmla="*/ 393693 w 1880392"/>
              <a:gd name="connsiteY10" fmla="*/ 1386226 h 1426906"/>
              <a:gd name="connsiteX11" fmla="*/ 317874 w 1880392"/>
              <a:gd name="connsiteY11" fmla="*/ 1038706 h 1426906"/>
              <a:gd name="connsiteX12" fmla="*/ 149 w 1880392"/>
              <a:gd name="connsiteY12" fmla="*/ 730896 h 1426906"/>
              <a:gd name="connsiteX0" fmla="*/ 149 w 1886692"/>
              <a:gd name="connsiteY0" fmla="*/ 730896 h 1426906"/>
              <a:gd name="connsiteX1" fmla="*/ 286283 w 1886692"/>
              <a:gd name="connsiteY1" fmla="*/ 419488 h 1426906"/>
              <a:gd name="connsiteX2" fmla="*/ 387375 w 1886692"/>
              <a:gd name="connsiteY2" fmla="*/ 78287 h 1426906"/>
              <a:gd name="connsiteX3" fmla="*/ 901912 w 1886692"/>
              <a:gd name="connsiteY3" fmla="*/ 158076 h 1426906"/>
              <a:gd name="connsiteX4" fmla="*/ 1347741 w 1886692"/>
              <a:gd name="connsiteY4" fmla="*/ 2464 h 1426906"/>
              <a:gd name="connsiteX5" fmla="*/ 1543602 w 1886692"/>
              <a:gd name="connsiteY5" fmla="*/ 463718 h 1426906"/>
              <a:gd name="connsiteX6" fmla="*/ 1885812 w 1886692"/>
              <a:gd name="connsiteY6" fmla="*/ 699304 h 1426906"/>
              <a:gd name="connsiteX7" fmla="*/ 1518330 w 1886692"/>
              <a:gd name="connsiteY7" fmla="*/ 1019751 h 1426906"/>
              <a:gd name="connsiteX8" fmla="*/ 1448830 w 1886692"/>
              <a:gd name="connsiteY8" fmla="*/ 1398863 h 1426906"/>
              <a:gd name="connsiteX9" fmla="*/ 946139 w 1886692"/>
              <a:gd name="connsiteY9" fmla="*/ 1297399 h 1426906"/>
              <a:gd name="connsiteX10" fmla="*/ 393693 w 1886692"/>
              <a:gd name="connsiteY10" fmla="*/ 1386226 h 1426906"/>
              <a:gd name="connsiteX11" fmla="*/ 317874 w 1886692"/>
              <a:gd name="connsiteY11" fmla="*/ 1038706 h 1426906"/>
              <a:gd name="connsiteX12" fmla="*/ 149 w 1886692"/>
              <a:gd name="connsiteY12" fmla="*/ 730896 h 1426906"/>
              <a:gd name="connsiteX0" fmla="*/ 149 w 1886692"/>
              <a:gd name="connsiteY0" fmla="*/ 730896 h 1426906"/>
              <a:gd name="connsiteX1" fmla="*/ 286283 w 1886692"/>
              <a:gd name="connsiteY1" fmla="*/ 419488 h 1426906"/>
              <a:gd name="connsiteX2" fmla="*/ 387375 w 1886692"/>
              <a:gd name="connsiteY2" fmla="*/ 78287 h 1426906"/>
              <a:gd name="connsiteX3" fmla="*/ 901912 w 1886692"/>
              <a:gd name="connsiteY3" fmla="*/ 158076 h 1426906"/>
              <a:gd name="connsiteX4" fmla="*/ 1347741 w 1886692"/>
              <a:gd name="connsiteY4" fmla="*/ 2464 h 1426906"/>
              <a:gd name="connsiteX5" fmla="*/ 1543602 w 1886692"/>
              <a:gd name="connsiteY5" fmla="*/ 463718 h 1426906"/>
              <a:gd name="connsiteX6" fmla="*/ 1885812 w 1886692"/>
              <a:gd name="connsiteY6" fmla="*/ 724578 h 1426906"/>
              <a:gd name="connsiteX7" fmla="*/ 1518330 w 1886692"/>
              <a:gd name="connsiteY7" fmla="*/ 1019751 h 1426906"/>
              <a:gd name="connsiteX8" fmla="*/ 1448830 w 1886692"/>
              <a:gd name="connsiteY8" fmla="*/ 1398863 h 1426906"/>
              <a:gd name="connsiteX9" fmla="*/ 946139 w 1886692"/>
              <a:gd name="connsiteY9" fmla="*/ 1297399 h 1426906"/>
              <a:gd name="connsiteX10" fmla="*/ 393693 w 1886692"/>
              <a:gd name="connsiteY10" fmla="*/ 1386226 h 1426906"/>
              <a:gd name="connsiteX11" fmla="*/ 317874 w 1886692"/>
              <a:gd name="connsiteY11" fmla="*/ 1038706 h 1426906"/>
              <a:gd name="connsiteX12" fmla="*/ 149 w 1886692"/>
              <a:gd name="connsiteY12" fmla="*/ 730896 h 1426906"/>
              <a:gd name="connsiteX0" fmla="*/ 149 w 1886692"/>
              <a:gd name="connsiteY0" fmla="*/ 730896 h 1426906"/>
              <a:gd name="connsiteX1" fmla="*/ 286283 w 1886692"/>
              <a:gd name="connsiteY1" fmla="*/ 419488 h 1426906"/>
              <a:gd name="connsiteX2" fmla="*/ 387375 w 1886692"/>
              <a:gd name="connsiteY2" fmla="*/ 78287 h 1426906"/>
              <a:gd name="connsiteX3" fmla="*/ 901912 w 1886692"/>
              <a:gd name="connsiteY3" fmla="*/ 158076 h 1426906"/>
              <a:gd name="connsiteX4" fmla="*/ 1347741 w 1886692"/>
              <a:gd name="connsiteY4" fmla="*/ 2464 h 1426906"/>
              <a:gd name="connsiteX5" fmla="*/ 1543602 w 1886692"/>
              <a:gd name="connsiteY5" fmla="*/ 463718 h 1426906"/>
              <a:gd name="connsiteX6" fmla="*/ 1885812 w 1886692"/>
              <a:gd name="connsiteY6" fmla="*/ 724578 h 1426906"/>
              <a:gd name="connsiteX7" fmla="*/ 1518330 w 1886692"/>
              <a:gd name="connsiteY7" fmla="*/ 1019751 h 1426906"/>
              <a:gd name="connsiteX8" fmla="*/ 1448830 w 1886692"/>
              <a:gd name="connsiteY8" fmla="*/ 1398863 h 1426906"/>
              <a:gd name="connsiteX9" fmla="*/ 946139 w 1886692"/>
              <a:gd name="connsiteY9" fmla="*/ 1297399 h 1426906"/>
              <a:gd name="connsiteX10" fmla="*/ 393693 w 1886692"/>
              <a:gd name="connsiteY10" fmla="*/ 1386226 h 1426906"/>
              <a:gd name="connsiteX11" fmla="*/ 317874 w 1886692"/>
              <a:gd name="connsiteY11" fmla="*/ 1038706 h 1426906"/>
              <a:gd name="connsiteX12" fmla="*/ 149 w 1886692"/>
              <a:gd name="connsiteY12" fmla="*/ 730896 h 1426906"/>
              <a:gd name="connsiteX0" fmla="*/ 149 w 1886692"/>
              <a:gd name="connsiteY0" fmla="*/ 730896 h 1426906"/>
              <a:gd name="connsiteX1" fmla="*/ 286283 w 1886692"/>
              <a:gd name="connsiteY1" fmla="*/ 419488 h 1426906"/>
              <a:gd name="connsiteX2" fmla="*/ 387375 w 1886692"/>
              <a:gd name="connsiteY2" fmla="*/ 78287 h 1426906"/>
              <a:gd name="connsiteX3" fmla="*/ 901912 w 1886692"/>
              <a:gd name="connsiteY3" fmla="*/ 158076 h 1426906"/>
              <a:gd name="connsiteX4" fmla="*/ 1347741 w 1886692"/>
              <a:gd name="connsiteY4" fmla="*/ 2464 h 1426906"/>
              <a:gd name="connsiteX5" fmla="*/ 1543602 w 1886692"/>
              <a:gd name="connsiteY5" fmla="*/ 463718 h 1426906"/>
              <a:gd name="connsiteX6" fmla="*/ 1885812 w 1886692"/>
              <a:gd name="connsiteY6" fmla="*/ 724578 h 1426906"/>
              <a:gd name="connsiteX7" fmla="*/ 1518330 w 1886692"/>
              <a:gd name="connsiteY7" fmla="*/ 1019751 h 1426906"/>
              <a:gd name="connsiteX8" fmla="*/ 1448830 w 1886692"/>
              <a:gd name="connsiteY8" fmla="*/ 1398863 h 1426906"/>
              <a:gd name="connsiteX9" fmla="*/ 946139 w 1886692"/>
              <a:gd name="connsiteY9" fmla="*/ 1297399 h 1426906"/>
              <a:gd name="connsiteX10" fmla="*/ 393693 w 1886692"/>
              <a:gd name="connsiteY10" fmla="*/ 1386226 h 1426906"/>
              <a:gd name="connsiteX11" fmla="*/ 317874 w 1886692"/>
              <a:gd name="connsiteY11" fmla="*/ 1038706 h 1426906"/>
              <a:gd name="connsiteX12" fmla="*/ 149 w 1886692"/>
              <a:gd name="connsiteY12" fmla="*/ 730896 h 1426906"/>
              <a:gd name="connsiteX0" fmla="*/ 149 w 1885917"/>
              <a:gd name="connsiteY0" fmla="*/ 730896 h 1426906"/>
              <a:gd name="connsiteX1" fmla="*/ 286283 w 1885917"/>
              <a:gd name="connsiteY1" fmla="*/ 419488 h 1426906"/>
              <a:gd name="connsiteX2" fmla="*/ 387375 w 1885917"/>
              <a:gd name="connsiteY2" fmla="*/ 78287 h 1426906"/>
              <a:gd name="connsiteX3" fmla="*/ 901912 w 1885917"/>
              <a:gd name="connsiteY3" fmla="*/ 158076 h 1426906"/>
              <a:gd name="connsiteX4" fmla="*/ 1347741 w 1885917"/>
              <a:gd name="connsiteY4" fmla="*/ 2464 h 1426906"/>
              <a:gd name="connsiteX5" fmla="*/ 1543602 w 1885917"/>
              <a:gd name="connsiteY5" fmla="*/ 463718 h 1426906"/>
              <a:gd name="connsiteX6" fmla="*/ 1885812 w 1885917"/>
              <a:gd name="connsiteY6" fmla="*/ 724578 h 1426906"/>
              <a:gd name="connsiteX7" fmla="*/ 1518330 w 1885917"/>
              <a:gd name="connsiteY7" fmla="*/ 1019751 h 1426906"/>
              <a:gd name="connsiteX8" fmla="*/ 1448830 w 1885917"/>
              <a:gd name="connsiteY8" fmla="*/ 1398863 h 1426906"/>
              <a:gd name="connsiteX9" fmla="*/ 946139 w 1885917"/>
              <a:gd name="connsiteY9" fmla="*/ 1297399 h 1426906"/>
              <a:gd name="connsiteX10" fmla="*/ 393693 w 1885917"/>
              <a:gd name="connsiteY10" fmla="*/ 1386226 h 1426906"/>
              <a:gd name="connsiteX11" fmla="*/ 317874 w 1885917"/>
              <a:gd name="connsiteY11" fmla="*/ 1038706 h 1426906"/>
              <a:gd name="connsiteX12" fmla="*/ 149 w 1885917"/>
              <a:gd name="connsiteY12" fmla="*/ 730896 h 1426906"/>
              <a:gd name="connsiteX0" fmla="*/ 149 w 1885917"/>
              <a:gd name="connsiteY0" fmla="*/ 730896 h 1426906"/>
              <a:gd name="connsiteX1" fmla="*/ 286283 w 1885917"/>
              <a:gd name="connsiteY1" fmla="*/ 419488 h 1426906"/>
              <a:gd name="connsiteX2" fmla="*/ 387375 w 1885917"/>
              <a:gd name="connsiteY2" fmla="*/ 78287 h 1426906"/>
              <a:gd name="connsiteX3" fmla="*/ 901912 w 1885917"/>
              <a:gd name="connsiteY3" fmla="*/ 158076 h 1426906"/>
              <a:gd name="connsiteX4" fmla="*/ 1347741 w 1885917"/>
              <a:gd name="connsiteY4" fmla="*/ 2464 h 1426906"/>
              <a:gd name="connsiteX5" fmla="*/ 1543602 w 1885917"/>
              <a:gd name="connsiteY5" fmla="*/ 463718 h 1426906"/>
              <a:gd name="connsiteX6" fmla="*/ 1885812 w 1885917"/>
              <a:gd name="connsiteY6" fmla="*/ 724578 h 1426906"/>
              <a:gd name="connsiteX7" fmla="*/ 1518330 w 1885917"/>
              <a:gd name="connsiteY7" fmla="*/ 1019751 h 1426906"/>
              <a:gd name="connsiteX8" fmla="*/ 1448830 w 1885917"/>
              <a:gd name="connsiteY8" fmla="*/ 1398863 h 1426906"/>
              <a:gd name="connsiteX9" fmla="*/ 946139 w 1885917"/>
              <a:gd name="connsiteY9" fmla="*/ 1297399 h 1426906"/>
              <a:gd name="connsiteX10" fmla="*/ 393693 w 1885917"/>
              <a:gd name="connsiteY10" fmla="*/ 1386226 h 1426906"/>
              <a:gd name="connsiteX11" fmla="*/ 317874 w 1885917"/>
              <a:gd name="connsiteY11" fmla="*/ 1038706 h 1426906"/>
              <a:gd name="connsiteX12" fmla="*/ 149 w 1885917"/>
              <a:gd name="connsiteY12" fmla="*/ 730896 h 1426906"/>
              <a:gd name="connsiteX0" fmla="*/ 149 w 1885917"/>
              <a:gd name="connsiteY0" fmla="*/ 730896 h 1426906"/>
              <a:gd name="connsiteX1" fmla="*/ 286283 w 1885917"/>
              <a:gd name="connsiteY1" fmla="*/ 419488 h 1426906"/>
              <a:gd name="connsiteX2" fmla="*/ 387375 w 1885917"/>
              <a:gd name="connsiteY2" fmla="*/ 78287 h 1426906"/>
              <a:gd name="connsiteX3" fmla="*/ 901912 w 1885917"/>
              <a:gd name="connsiteY3" fmla="*/ 158076 h 1426906"/>
              <a:gd name="connsiteX4" fmla="*/ 1347741 w 1885917"/>
              <a:gd name="connsiteY4" fmla="*/ 2464 h 1426906"/>
              <a:gd name="connsiteX5" fmla="*/ 1543602 w 1885917"/>
              <a:gd name="connsiteY5" fmla="*/ 463718 h 1426906"/>
              <a:gd name="connsiteX6" fmla="*/ 1885812 w 1885917"/>
              <a:gd name="connsiteY6" fmla="*/ 724578 h 1426906"/>
              <a:gd name="connsiteX7" fmla="*/ 1518330 w 1885917"/>
              <a:gd name="connsiteY7" fmla="*/ 1019751 h 1426906"/>
              <a:gd name="connsiteX8" fmla="*/ 1423558 w 1885917"/>
              <a:gd name="connsiteY8" fmla="*/ 1398863 h 1426906"/>
              <a:gd name="connsiteX9" fmla="*/ 946139 w 1885917"/>
              <a:gd name="connsiteY9" fmla="*/ 1297399 h 1426906"/>
              <a:gd name="connsiteX10" fmla="*/ 393693 w 1885917"/>
              <a:gd name="connsiteY10" fmla="*/ 1386226 h 1426906"/>
              <a:gd name="connsiteX11" fmla="*/ 317874 w 1885917"/>
              <a:gd name="connsiteY11" fmla="*/ 1038706 h 1426906"/>
              <a:gd name="connsiteX12" fmla="*/ 149 w 1885917"/>
              <a:gd name="connsiteY12" fmla="*/ 730896 h 1426906"/>
              <a:gd name="connsiteX0" fmla="*/ 149 w 1885899"/>
              <a:gd name="connsiteY0" fmla="*/ 730896 h 1426906"/>
              <a:gd name="connsiteX1" fmla="*/ 286283 w 1885899"/>
              <a:gd name="connsiteY1" fmla="*/ 419488 h 1426906"/>
              <a:gd name="connsiteX2" fmla="*/ 387375 w 1885899"/>
              <a:gd name="connsiteY2" fmla="*/ 78287 h 1426906"/>
              <a:gd name="connsiteX3" fmla="*/ 901912 w 1885899"/>
              <a:gd name="connsiteY3" fmla="*/ 158076 h 1426906"/>
              <a:gd name="connsiteX4" fmla="*/ 1347741 w 1885899"/>
              <a:gd name="connsiteY4" fmla="*/ 2464 h 1426906"/>
              <a:gd name="connsiteX5" fmla="*/ 1543602 w 1885899"/>
              <a:gd name="connsiteY5" fmla="*/ 463718 h 1426906"/>
              <a:gd name="connsiteX6" fmla="*/ 1885812 w 1885899"/>
              <a:gd name="connsiteY6" fmla="*/ 724578 h 1426906"/>
              <a:gd name="connsiteX7" fmla="*/ 1461467 w 1885899"/>
              <a:gd name="connsiteY7" fmla="*/ 975521 h 1426906"/>
              <a:gd name="connsiteX8" fmla="*/ 1423558 w 1885899"/>
              <a:gd name="connsiteY8" fmla="*/ 1398863 h 1426906"/>
              <a:gd name="connsiteX9" fmla="*/ 946139 w 1885899"/>
              <a:gd name="connsiteY9" fmla="*/ 1297399 h 1426906"/>
              <a:gd name="connsiteX10" fmla="*/ 393693 w 1885899"/>
              <a:gd name="connsiteY10" fmla="*/ 1386226 h 1426906"/>
              <a:gd name="connsiteX11" fmla="*/ 317874 w 1885899"/>
              <a:gd name="connsiteY11" fmla="*/ 1038706 h 1426906"/>
              <a:gd name="connsiteX12" fmla="*/ 149 w 1885899"/>
              <a:gd name="connsiteY12" fmla="*/ 730896 h 1426906"/>
              <a:gd name="connsiteX0" fmla="*/ 149 w 1885899"/>
              <a:gd name="connsiteY0" fmla="*/ 730896 h 1426906"/>
              <a:gd name="connsiteX1" fmla="*/ 286283 w 1885899"/>
              <a:gd name="connsiteY1" fmla="*/ 419488 h 1426906"/>
              <a:gd name="connsiteX2" fmla="*/ 387375 w 1885899"/>
              <a:gd name="connsiteY2" fmla="*/ 78287 h 1426906"/>
              <a:gd name="connsiteX3" fmla="*/ 901912 w 1885899"/>
              <a:gd name="connsiteY3" fmla="*/ 158076 h 1426906"/>
              <a:gd name="connsiteX4" fmla="*/ 1347741 w 1885899"/>
              <a:gd name="connsiteY4" fmla="*/ 2464 h 1426906"/>
              <a:gd name="connsiteX5" fmla="*/ 1543602 w 1885899"/>
              <a:gd name="connsiteY5" fmla="*/ 463718 h 1426906"/>
              <a:gd name="connsiteX6" fmla="*/ 1885812 w 1885899"/>
              <a:gd name="connsiteY6" fmla="*/ 724578 h 1426906"/>
              <a:gd name="connsiteX7" fmla="*/ 1461467 w 1885899"/>
              <a:gd name="connsiteY7" fmla="*/ 975521 h 1426906"/>
              <a:gd name="connsiteX8" fmla="*/ 1423558 w 1885899"/>
              <a:gd name="connsiteY8" fmla="*/ 1398863 h 1426906"/>
              <a:gd name="connsiteX9" fmla="*/ 946139 w 1885899"/>
              <a:gd name="connsiteY9" fmla="*/ 1297399 h 1426906"/>
              <a:gd name="connsiteX10" fmla="*/ 393693 w 1885899"/>
              <a:gd name="connsiteY10" fmla="*/ 1386226 h 1426906"/>
              <a:gd name="connsiteX11" fmla="*/ 317874 w 1885899"/>
              <a:gd name="connsiteY11" fmla="*/ 1038706 h 1426906"/>
              <a:gd name="connsiteX12" fmla="*/ 149 w 1885899"/>
              <a:gd name="connsiteY12" fmla="*/ 730896 h 1426906"/>
              <a:gd name="connsiteX0" fmla="*/ 149 w 1885888"/>
              <a:gd name="connsiteY0" fmla="*/ 730896 h 1426906"/>
              <a:gd name="connsiteX1" fmla="*/ 286283 w 1885888"/>
              <a:gd name="connsiteY1" fmla="*/ 419488 h 1426906"/>
              <a:gd name="connsiteX2" fmla="*/ 387375 w 1885888"/>
              <a:gd name="connsiteY2" fmla="*/ 78287 h 1426906"/>
              <a:gd name="connsiteX3" fmla="*/ 901912 w 1885888"/>
              <a:gd name="connsiteY3" fmla="*/ 158076 h 1426906"/>
              <a:gd name="connsiteX4" fmla="*/ 1347741 w 1885888"/>
              <a:gd name="connsiteY4" fmla="*/ 2464 h 1426906"/>
              <a:gd name="connsiteX5" fmla="*/ 1543602 w 1885888"/>
              <a:gd name="connsiteY5" fmla="*/ 463718 h 1426906"/>
              <a:gd name="connsiteX6" fmla="*/ 1885812 w 1885888"/>
              <a:gd name="connsiteY6" fmla="*/ 724578 h 1426906"/>
              <a:gd name="connsiteX7" fmla="*/ 1461467 w 1885888"/>
              <a:gd name="connsiteY7" fmla="*/ 975521 h 1426906"/>
              <a:gd name="connsiteX8" fmla="*/ 1423558 w 1885888"/>
              <a:gd name="connsiteY8" fmla="*/ 1398863 h 1426906"/>
              <a:gd name="connsiteX9" fmla="*/ 946139 w 1885888"/>
              <a:gd name="connsiteY9" fmla="*/ 1297399 h 1426906"/>
              <a:gd name="connsiteX10" fmla="*/ 393693 w 1885888"/>
              <a:gd name="connsiteY10" fmla="*/ 1386226 h 1426906"/>
              <a:gd name="connsiteX11" fmla="*/ 317874 w 1885888"/>
              <a:gd name="connsiteY11" fmla="*/ 1038706 h 1426906"/>
              <a:gd name="connsiteX12" fmla="*/ 149 w 1885888"/>
              <a:gd name="connsiteY12" fmla="*/ 730896 h 1426906"/>
              <a:gd name="connsiteX0" fmla="*/ 149 w 1885888"/>
              <a:gd name="connsiteY0" fmla="*/ 730896 h 1426906"/>
              <a:gd name="connsiteX1" fmla="*/ 286283 w 1885888"/>
              <a:gd name="connsiteY1" fmla="*/ 419488 h 1426906"/>
              <a:gd name="connsiteX2" fmla="*/ 387375 w 1885888"/>
              <a:gd name="connsiteY2" fmla="*/ 78287 h 1426906"/>
              <a:gd name="connsiteX3" fmla="*/ 901912 w 1885888"/>
              <a:gd name="connsiteY3" fmla="*/ 158076 h 1426906"/>
              <a:gd name="connsiteX4" fmla="*/ 1347741 w 1885888"/>
              <a:gd name="connsiteY4" fmla="*/ 2464 h 1426906"/>
              <a:gd name="connsiteX5" fmla="*/ 1543602 w 1885888"/>
              <a:gd name="connsiteY5" fmla="*/ 463718 h 1426906"/>
              <a:gd name="connsiteX6" fmla="*/ 1885812 w 1885888"/>
              <a:gd name="connsiteY6" fmla="*/ 724578 h 1426906"/>
              <a:gd name="connsiteX7" fmla="*/ 1461467 w 1885888"/>
              <a:gd name="connsiteY7" fmla="*/ 975521 h 1426906"/>
              <a:gd name="connsiteX8" fmla="*/ 1423558 w 1885888"/>
              <a:gd name="connsiteY8" fmla="*/ 1398863 h 1426906"/>
              <a:gd name="connsiteX9" fmla="*/ 946139 w 1885888"/>
              <a:gd name="connsiteY9" fmla="*/ 1297399 h 1426906"/>
              <a:gd name="connsiteX10" fmla="*/ 393693 w 1885888"/>
              <a:gd name="connsiteY10" fmla="*/ 1386226 h 1426906"/>
              <a:gd name="connsiteX11" fmla="*/ 317874 w 1885888"/>
              <a:gd name="connsiteY11" fmla="*/ 1038706 h 1426906"/>
              <a:gd name="connsiteX12" fmla="*/ 149 w 1885888"/>
              <a:gd name="connsiteY12" fmla="*/ 730896 h 1426906"/>
              <a:gd name="connsiteX0" fmla="*/ 149 w 1885899"/>
              <a:gd name="connsiteY0" fmla="*/ 730896 h 1426906"/>
              <a:gd name="connsiteX1" fmla="*/ 286283 w 1885899"/>
              <a:gd name="connsiteY1" fmla="*/ 419488 h 1426906"/>
              <a:gd name="connsiteX2" fmla="*/ 387375 w 1885899"/>
              <a:gd name="connsiteY2" fmla="*/ 78287 h 1426906"/>
              <a:gd name="connsiteX3" fmla="*/ 901912 w 1885899"/>
              <a:gd name="connsiteY3" fmla="*/ 158076 h 1426906"/>
              <a:gd name="connsiteX4" fmla="*/ 1347741 w 1885899"/>
              <a:gd name="connsiteY4" fmla="*/ 2464 h 1426906"/>
              <a:gd name="connsiteX5" fmla="*/ 1543602 w 1885899"/>
              <a:gd name="connsiteY5" fmla="*/ 463718 h 1426906"/>
              <a:gd name="connsiteX6" fmla="*/ 1885812 w 1885899"/>
              <a:gd name="connsiteY6" fmla="*/ 724578 h 1426906"/>
              <a:gd name="connsiteX7" fmla="*/ 1461467 w 1885899"/>
              <a:gd name="connsiteY7" fmla="*/ 975521 h 1426906"/>
              <a:gd name="connsiteX8" fmla="*/ 1423558 w 1885899"/>
              <a:gd name="connsiteY8" fmla="*/ 1398863 h 1426906"/>
              <a:gd name="connsiteX9" fmla="*/ 946139 w 1885899"/>
              <a:gd name="connsiteY9" fmla="*/ 1297399 h 1426906"/>
              <a:gd name="connsiteX10" fmla="*/ 393693 w 1885899"/>
              <a:gd name="connsiteY10" fmla="*/ 1386226 h 1426906"/>
              <a:gd name="connsiteX11" fmla="*/ 317874 w 1885899"/>
              <a:gd name="connsiteY11" fmla="*/ 1038706 h 1426906"/>
              <a:gd name="connsiteX12" fmla="*/ 149 w 1885899"/>
              <a:gd name="connsiteY12" fmla="*/ 730896 h 1426906"/>
              <a:gd name="connsiteX0" fmla="*/ 149 w 1885812"/>
              <a:gd name="connsiteY0" fmla="*/ 730896 h 1426906"/>
              <a:gd name="connsiteX1" fmla="*/ 286283 w 1885812"/>
              <a:gd name="connsiteY1" fmla="*/ 419488 h 1426906"/>
              <a:gd name="connsiteX2" fmla="*/ 387375 w 1885812"/>
              <a:gd name="connsiteY2" fmla="*/ 78287 h 1426906"/>
              <a:gd name="connsiteX3" fmla="*/ 901912 w 1885812"/>
              <a:gd name="connsiteY3" fmla="*/ 158076 h 1426906"/>
              <a:gd name="connsiteX4" fmla="*/ 1347741 w 1885812"/>
              <a:gd name="connsiteY4" fmla="*/ 2464 h 1426906"/>
              <a:gd name="connsiteX5" fmla="*/ 1543602 w 1885812"/>
              <a:gd name="connsiteY5" fmla="*/ 463718 h 1426906"/>
              <a:gd name="connsiteX6" fmla="*/ 1885812 w 1885812"/>
              <a:gd name="connsiteY6" fmla="*/ 724578 h 1426906"/>
              <a:gd name="connsiteX7" fmla="*/ 1461467 w 1885812"/>
              <a:gd name="connsiteY7" fmla="*/ 975521 h 1426906"/>
              <a:gd name="connsiteX8" fmla="*/ 1423558 w 1885812"/>
              <a:gd name="connsiteY8" fmla="*/ 1398863 h 1426906"/>
              <a:gd name="connsiteX9" fmla="*/ 946139 w 1885812"/>
              <a:gd name="connsiteY9" fmla="*/ 1297399 h 1426906"/>
              <a:gd name="connsiteX10" fmla="*/ 393693 w 1885812"/>
              <a:gd name="connsiteY10" fmla="*/ 1386226 h 1426906"/>
              <a:gd name="connsiteX11" fmla="*/ 317874 w 1885812"/>
              <a:gd name="connsiteY11" fmla="*/ 1038706 h 1426906"/>
              <a:gd name="connsiteX12" fmla="*/ 149 w 1885812"/>
              <a:gd name="connsiteY12" fmla="*/ 730896 h 1426906"/>
              <a:gd name="connsiteX0" fmla="*/ 149 w 1885812"/>
              <a:gd name="connsiteY0" fmla="*/ 730896 h 1426906"/>
              <a:gd name="connsiteX1" fmla="*/ 286283 w 1885812"/>
              <a:gd name="connsiteY1" fmla="*/ 419488 h 1426906"/>
              <a:gd name="connsiteX2" fmla="*/ 387375 w 1885812"/>
              <a:gd name="connsiteY2" fmla="*/ 78287 h 1426906"/>
              <a:gd name="connsiteX3" fmla="*/ 901912 w 1885812"/>
              <a:gd name="connsiteY3" fmla="*/ 158076 h 1426906"/>
              <a:gd name="connsiteX4" fmla="*/ 1347741 w 1885812"/>
              <a:gd name="connsiteY4" fmla="*/ 2464 h 1426906"/>
              <a:gd name="connsiteX5" fmla="*/ 1543602 w 1885812"/>
              <a:gd name="connsiteY5" fmla="*/ 463718 h 1426906"/>
              <a:gd name="connsiteX6" fmla="*/ 1885812 w 1885812"/>
              <a:gd name="connsiteY6" fmla="*/ 724578 h 1426906"/>
              <a:gd name="connsiteX7" fmla="*/ 1461467 w 1885812"/>
              <a:gd name="connsiteY7" fmla="*/ 975521 h 1426906"/>
              <a:gd name="connsiteX8" fmla="*/ 1423558 w 1885812"/>
              <a:gd name="connsiteY8" fmla="*/ 1398863 h 1426906"/>
              <a:gd name="connsiteX9" fmla="*/ 946139 w 1885812"/>
              <a:gd name="connsiteY9" fmla="*/ 1297399 h 1426906"/>
              <a:gd name="connsiteX10" fmla="*/ 393693 w 1885812"/>
              <a:gd name="connsiteY10" fmla="*/ 1386226 h 1426906"/>
              <a:gd name="connsiteX11" fmla="*/ 317874 w 1885812"/>
              <a:gd name="connsiteY11" fmla="*/ 1038706 h 1426906"/>
              <a:gd name="connsiteX12" fmla="*/ 149 w 1885812"/>
              <a:gd name="connsiteY12" fmla="*/ 730896 h 1426906"/>
              <a:gd name="connsiteX0" fmla="*/ 149 w 1885812"/>
              <a:gd name="connsiteY0" fmla="*/ 730896 h 1426906"/>
              <a:gd name="connsiteX1" fmla="*/ 286283 w 1885812"/>
              <a:gd name="connsiteY1" fmla="*/ 419488 h 1426906"/>
              <a:gd name="connsiteX2" fmla="*/ 387375 w 1885812"/>
              <a:gd name="connsiteY2" fmla="*/ 78287 h 1426906"/>
              <a:gd name="connsiteX3" fmla="*/ 901912 w 1885812"/>
              <a:gd name="connsiteY3" fmla="*/ 158076 h 1426906"/>
              <a:gd name="connsiteX4" fmla="*/ 1347741 w 1885812"/>
              <a:gd name="connsiteY4" fmla="*/ 2464 h 1426906"/>
              <a:gd name="connsiteX5" fmla="*/ 1543602 w 1885812"/>
              <a:gd name="connsiteY5" fmla="*/ 463718 h 1426906"/>
              <a:gd name="connsiteX6" fmla="*/ 1885812 w 1885812"/>
              <a:gd name="connsiteY6" fmla="*/ 724578 h 1426906"/>
              <a:gd name="connsiteX7" fmla="*/ 1461467 w 1885812"/>
              <a:gd name="connsiteY7" fmla="*/ 975521 h 1426906"/>
              <a:gd name="connsiteX8" fmla="*/ 1423558 w 1885812"/>
              <a:gd name="connsiteY8" fmla="*/ 1398863 h 1426906"/>
              <a:gd name="connsiteX9" fmla="*/ 946139 w 1885812"/>
              <a:gd name="connsiteY9" fmla="*/ 1297399 h 1426906"/>
              <a:gd name="connsiteX10" fmla="*/ 393693 w 1885812"/>
              <a:gd name="connsiteY10" fmla="*/ 1386226 h 1426906"/>
              <a:gd name="connsiteX11" fmla="*/ 317874 w 1885812"/>
              <a:gd name="connsiteY11" fmla="*/ 1038706 h 1426906"/>
              <a:gd name="connsiteX12" fmla="*/ 149 w 1885812"/>
              <a:gd name="connsiteY12" fmla="*/ 730896 h 1426906"/>
              <a:gd name="connsiteX0" fmla="*/ 149 w 1885812"/>
              <a:gd name="connsiteY0" fmla="*/ 730896 h 1436828"/>
              <a:gd name="connsiteX1" fmla="*/ 286283 w 1885812"/>
              <a:gd name="connsiteY1" fmla="*/ 419488 h 1436828"/>
              <a:gd name="connsiteX2" fmla="*/ 387375 w 1885812"/>
              <a:gd name="connsiteY2" fmla="*/ 78287 h 1436828"/>
              <a:gd name="connsiteX3" fmla="*/ 901912 w 1885812"/>
              <a:gd name="connsiteY3" fmla="*/ 158076 h 1436828"/>
              <a:gd name="connsiteX4" fmla="*/ 1347741 w 1885812"/>
              <a:gd name="connsiteY4" fmla="*/ 2464 h 1436828"/>
              <a:gd name="connsiteX5" fmla="*/ 1543602 w 1885812"/>
              <a:gd name="connsiteY5" fmla="*/ 463718 h 1436828"/>
              <a:gd name="connsiteX6" fmla="*/ 1885812 w 1885812"/>
              <a:gd name="connsiteY6" fmla="*/ 724578 h 1436828"/>
              <a:gd name="connsiteX7" fmla="*/ 1461467 w 1885812"/>
              <a:gd name="connsiteY7" fmla="*/ 975521 h 1436828"/>
              <a:gd name="connsiteX8" fmla="*/ 1423558 w 1885812"/>
              <a:gd name="connsiteY8" fmla="*/ 1398863 h 1436828"/>
              <a:gd name="connsiteX9" fmla="*/ 946139 w 1885812"/>
              <a:gd name="connsiteY9" fmla="*/ 1297399 h 1436828"/>
              <a:gd name="connsiteX10" fmla="*/ 393693 w 1885812"/>
              <a:gd name="connsiteY10" fmla="*/ 1386226 h 1436828"/>
              <a:gd name="connsiteX11" fmla="*/ 317874 w 1885812"/>
              <a:gd name="connsiteY11" fmla="*/ 1038706 h 1436828"/>
              <a:gd name="connsiteX12" fmla="*/ 149 w 1885812"/>
              <a:gd name="connsiteY12" fmla="*/ 730896 h 1436828"/>
              <a:gd name="connsiteX0" fmla="*/ 149 w 1885812"/>
              <a:gd name="connsiteY0" fmla="*/ 730896 h 1425868"/>
              <a:gd name="connsiteX1" fmla="*/ 286283 w 1885812"/>
              <a:gd name="connsiteY1" fmla="*/ 419488 h 1425868"/>
              <a:gd name="connsiteX2" fmla="*/ 387375 w 1885812"/>
              <a:gd name="connsiteY2" fmla="*/ 78287 h 1425868"/>
              <a:gd name="connsiteX3" fmla="*/ 901912 w 1885812"/>
              <a:gd name="connsiteY3" fmla="*/ 158076 h 1425868"/>
              <a:gd name="connsiteX4" fmla="*/ 1347741 w 1885812"/>
              <a:gd name="connsiteY4" fmla="*/ 2464 h 1425868"/>
              <a:gd name="connsiteX5" fmla="*/ 1543602 w 1885812"/>
              <a:gd name="connsiteY5" fmla="*/ 463718 h 1425868"/>
              <a:gd name="connsiteX6" fmla="*/ 1885812 w 1885812"/>
              <a:gd name="connsiteY6" fmla="*/ 724578 h 1425868"/>
              <a:gd name="connsiteX7" fmla="*/ 1461467 w 1885812"/>
              <a:gd name="connsiteY7" fmla="*/ 975521 h 1425868"/>
              <a:gd name="connsiteX8" fmla="*/ 1423558 w 1885812"/>
              <a:gd name="connsiteY8" fmla="*/ 1398863 h 1425868"/>
              <a:gd name="connsiteX9" fmla="*/ 920866 w 1885812"/>
              <a:gd name="connsiteY9" fmla="*/ 1171028 h 1425868"/>
              <a:gd name="connsiteX10" fmla="*/ 393693 w 1885812"/>
              <a:gd name="connsiteY10" fmla="*/ 1386226 h 1425868"/>
              <a:gd name="connsiteX11" fmla="*/ 317874 w 1885812"/>
              <a:gd name="connsiteY11" fmla="*/ 1038706 h 1425868"/>
              <a:gd name="connsiteX12" fmla="*/ 149 w 1885812"/>
              <a:gd name="connsiteY12" fmla="*/ 730896 h 1425868"/>
              <a:gd name="connsiteX0" fmla="*/ 149 w 1885812"/>
              <a:gd name="connsiteY0" fmla="*/ 730896 h 1430566"/>
              <a:gd name="connsiteX1" fmla="*/ 286283 w 1885812"/>
              <a:gd name="connsiteY1" fmla="*/ 419488 h 1430566"/>
              <a:gd name="connsiteX2" fmla="*/ 387375 w 1885812"/>
              <a:gd name="connsiteY2" fmla="*/ 78287 h 1430566"/>
              <a:gd name="connsiteX3" fmla="*/ 901912 w 1885812"/>
              <a:gd name="connsiteY3" fmla="*/ 158076 h 1430566"/>
              <a:gd name="connsiteX4" fmla="*/ 1347741 w 1885812"/>
              <a:gd name="connsiteY4" fmla="*/ 2464 h 1430566"/>
              <a:gd name="connsiteX5" fmla="*/ 1543602 w 1885812"/>
              <a:gd name="connsiteY5" fmla="*/ 463718 h 1430566"/>
              <a:gd name="connsiteX6" fmla="*/ 1885812 w 1885812"/>
              <a:gd name="connsiteY6" fmla="*/ 724578 h 1430566"/>
              <a:gd name="connsiteX7" fmla="*/ 1461467 w 1885812"/>
              <a:gd name="connsiteY7" fmla="*/ 975521 h 1430566"/>
              <a:gd name="connsiteX8" fmla="*/ 1423558 w 1885812"/>
              <a:gd name="connsiteY8" fmla="*/ 1398863 h 1430566"/>
              <a:gd name="connsiteX9" fmla="*/ 920866 w 1885812"/>
              <a:gd name="connsiteY9" fmla="*/ 1171028 h 1430566"/>
              <a:gd name="connsiteX10" fmla="*/ 393693 w 1885812"/>
              <a:gd name="connsiteY10" fmla="*/ 1386226 h 1430566"/>
              <a:gd name="connsiteX11" fmla="*/ 317874 w 1885812"/>
              <a:gd name="connsiteY11" fmla="*/ 1038706 h 1430566"/>
              <a:gd name="connsiteX12" fmla="*/ 149 w 1885812"/>
              <a:gd name="connsiteY12" fmla="*/ 730896 h 1430566"/>
              <a:gd name="connsiteX0" fmla="*/ 149 w 1885812"/>
              <a:gd name="connsiteY0" fmla="*/ 730896 h 1425868"/>
              <a:gd name="connsiteX1" fmla="*/ 286283 w 1885812"/>
              <a:gd name="connsiteY1" fmla="*/ 419488 h 1425868"/>
              <a:gd name="connsiteX2" fmla="*/ 387375 w 1885812"/>
              <a:gd name="connsiteY2" fmla="*/ 78287 h 1425868"/>
              <a:gd name="connsiteX3" fmla="*/ 901912 w 1885812"/>
              <a:gd name="connsiteY3" fmla="*/ 158076 h 1425868"/>
              <a:gd name="connsiteX4" fmla="*/ 1347741 w 1885812"/>
              <a:gd name="connsiteY4" fmla="*/ 2464 h 1425868"/>
              <a:gd name="connsiteX5" fmla="*/ 1543602 w 1885812"/>
              <a:gd name="connsiteY5" fmla="*/ 463718 h 1425868"/>
              <a:gd name="connsiteX6" fmla="*/ 1885812 w 1885812"/>
              <a:gd name="connsiteY6" fmla="*/ 724578 h 1425868"/>
              <a:gd name="connsiteX7" fmla="*/ 1461467 w 1885812"/>
              <a:gd name="connsiteY7" fmla="*/ 975521 h 1425868"/>
              <a:gd name="connsiteX8" fmla="*/ 1423558 w 1885812"/>
              <a:gd name="connsiteY8" fmla="*/ 1398863 h 1425868"/>
              <a:gd name="connsiteX9" fmla="*/ 920866 w 1885812"/>
              <a:gd name="connsiteY9" fmla="*/ 1171028 h 1425868"/>
              <a:gd name="connsiteX10" fmla="*/ 393693 w 1885812"/>
              <a:gd name="connsiteY10" fmla="*/ 1386226 h 1425868"/>
              <a:gd name="connsiteX11" fmla="*/ 317874 w 1885812"/>
              <a:gd name="connsiteY11" fmla="*/ 1038706 h 1425868"/>
              <a:gd name="connsiteX12" fmla="*/ 149 w 1885812"/>
              <a:gd name="connsiteY12" fmla="*/ 730896 h 1425868"/>
              <a:gd name="connsiteX0" fmla="*/ 149 w 1885812"/>
              <a:gd name="connsiteY0" fmla="*/ 730896 h 1425868"/>
              <a:gd name="connsiteX1" fmla="*/ 286283 w 1885812"/>
              <a:gd name="connsiteY1" fmla="*/ 419488 h 1425868"/>
              <a:gd name="connsiteX2" fmla="*/ 387375 w 1885812"/>
              <a:gd name="connsiteY2" fmla="*/ 78287 h 1425868"/>
              <a:gd name="connsiteX3" fmla="*/ 901912 w 1885812"/>
              <a:gd name="connsiteY3" fmla="*/ 158076 h 1425868"/>
              <a:gd name="connsiteX4" fmla="*/ 1347741 w 1885812"/>
              <a:gd name="connsiteY4" fmla="*/ 2464 h 1425868"/>
              <a:gd name="connsiteX5" fmla="*/ 1543602 w 1885812"/>
              <a:gd name="connsiteY5" fmla="*/ 463718 h 1425868"/>
              <a:gd name="connsiteX6" fmla="*/ 1885812 w 1885812"/>
              <a:gd name="connsiteY6" fmla="*/ 724578 h 1425868"/>
              <a:gd name="connsiteX7" fmla="*/ 1461467 w 1885812"/>
              <a:gd name="connsiteY7" fmla="*/ 975521 h 1425868"/>
              <a:gd name="connsiteX8" fmla="*/ 1423558 w 1885812"/>
              <a:gd name="connsiteY8" fmla="*/ 1398863 h 1425868"/>
              <a:gd name="connsiteX9" fmla="*/ 920866 w 1885812"/>
              <a:gd name="connsiteY9" fmla="*/ 1171028 h 1425868"/>
              <a:gd name="connsiteX10" fmla="*/ 393693 w 1885812"/>
              <a:gd name="connsiteY10" fmla="*/ 1386226 h 1425868"/>
              <a:gd name="connsiteX11" fmla="*/ 317874 w 1885812"/>
              <a:gd name="connsiteY11" fmla="*/ 1038706 h 1425868"/>
              <a:gd name="connsiteX12" fmla="*/ 149 w 1885812"/>
              <a:gd name="connsiteY12" fmla="*/ 730896 h 1425868"/>
              <a:gd name="connsiteX0" fmla="*/ 149 w 1885812"/>
              <a:gd name="connsiteY0" fmla="*/ 730896 h 1425868"/>
              <a:gd name="connsiteX1" fmla="*/ 286283 w 1885812"/>
              <a:gd name="connsiteY1" fmla="*/ 419488 h 1425868"/>
              <a:gd name="connsiteX2" fmla="*/ 387375 w 1885812"/>
              <a:gd name="connsiteY2" fmla="*/ 78287 h 1425868"/>
              <a:gd name="connsiteX3" fmla="*/ 901912 w 1885812"/>
              <a:gd name="connsiteY3" fmla="*/ 158076 h 1425868"/>
              <a:gd name="connsiteX4" fmla="*/ 1347741 w 1885812"/>
              <a:gd name="connsiteY4" fmla="*/ 2464 h 1425868"/>
              <a:gd name="connsiteX5" fmla="*/ 1543602 w 1885812"/>
              <a:gd name="connsiteY5" fmla="*/ 463718 h 1425868"/>
              <a:gd name="connsiteX6" fmla="*/ 1885812 w 1885812"/>
              <a:gd name="connsiteY6" fmla="*/ 724578 h 1425868"/>
              <a:gd name="connsiteX7" fmla="*/ 1461467 w 1885812"/>
              <a:gd name="connsiteY7" fmla="*/ 975521 h 1425868"/>
              <a:gd name="connsiteX8" fmla="*/ 1423558 w 1885812"/>
              <a:gd name="connsiteY8" fmla="*/ 1398863 h 1425868"/>
              <a:gd name="connsiteX9" fmla="*/ 920866 w 1885812"/>
              <a:gd name="connsiteY9" fmla="*/ 1171028 h 1425868"/>
              <a:gd name="connsiteX10" fmla="*/ 393693 w 1885812"/>
              <a:gd name="connsiteY10" fmla="*/ 1386226 h 1425868"/>
              <a:gd name="connsiteX11" fmla="*/ 317874 w 1885812"/>
              <a:gd name="connsiteY11" fmla="*/ 1038706 h 1425868"/>
              <a:gd name="connsiteX12" fmla="*/ 149 w 1885812"/>
              <a:gd name="connsiteY12" fmla="*/ 730896 h 1425868"/>
              <a:gd name="connsiteX0" fmla="*/ 149 w 1885812"/>
              <a:gd name="connsiteY0" fmla="*/ 730896 h 1425868"/>
              <a:gd name="connsiteX1" fmla="*/ 286283 w 1885812"/>
              <a:gd name="connsiteY1" fmla="*/ 419488 h 1425868"/>
              <a:gd name="connsiteX2" fmla="*/ 387375 w 1885812"/>
              <a:gd name="connsiteY2" fmla="*/ 78287 h 1425868"/>
              <a:gd name="connsiteX3" fmla="*/ 901912 w 1885812"/>
              <a:gd name="connsiteY3" fmla="*/ 158076 h 1425868"/>
              <a:gd name="connsiteX4" fmla="*/ 1347741 w 1885812"/>
              <a:gd name="connsiteY4" fmla="*/ 2464 h 1425868"/>
              <a:gd name="connsiteX5" fmla="*/ 1543602 w 1885812"/>
              <a:gd name="connsiteY5" fmla="*/ 463718 h 1425868"/>
              <a:gd name="connsiteX6" fmla="*/ 1885812 w 1885812"/>
              <a:gd name="connsiteY6" fmla="*/ 724578 h 1425868"/>
              <a:gd name="connsiteX7" fmla="*/ 1461467 w 1885812"/>
              <a:gd name="connsiteY7" fmla="*/ 975521 h 1425868"/>
              <a:gd name="connsiteX8" fmla="*/ 1423558 w 1885812"/>
              <a:gd name="connsiteY8" fmla="*/ 1398863 h 1425868"/>
              <a:gd name="connsiteX9" fmla="*/ 920866 w 1885812"/>
              <a:gd name="connsiteY9" fmla="*/ 1171028 h 1425868"/>
              <a:gd name="connsiteX10" fmla="*/ 400011 w 1885812"/>
              <a:gd name="connsiteY10" fmla="*/ 1411500 h 1425868"/>
              <a:gd name="connsiteX11" fmla="*/ 317874 w 1885812"/>
              <a:gd name="connsiteY11" fmla="*/ 1038706 h 1425868"/>
              <a:gd name="connsiteX12" fmla="*/ 149 w 1885812"/>
              <a:gd name="connsiteY12" fmla="*/ 730896 h 1425868"/>
              <a:gd name="connsiteX0" fmla="*/ 149 w 1885812"/>
              <a:gd name="connsiteY0" fmla="*/ 730896 h 1448163"/>
              <a:gd name="connsiteX1" fmla="*/ 286283 w 1885812"/>
              <a:gd name="connsiteY1" fmla="*/ 419488 h 1448163"/>
              <a:gd name="connsiteX2" fmla="*/ 387375 w 1885812"/>
              <a:gd name="connsiteY2" fmla="*/ 78287 h 1448163"/>
              <a:gd name="connsiteX3" fmla="*/ 901912 w 1885812"/>
              <a:gd name="connsiteY3" fmla="*/ 158076 h 1448163"/>
              <a:gd name="connsiteX4" fmla="*/ 1347741 w 1885812"/>
              <a:gd name="connsiteY4" fmla="*/ 2464 h 1448163"/>
              <a:gd name="connsiteX5" fmla="*/ 1543602 w 1885812"/>
              <a:gd name="connsiteY5" fmla="*/ 463718 h 1448163"/>
              <a:gd name="connsiteX6" fmla="*/ 1885812 w 1885812"/>
              <a:gd name="connsiteY6" fmla="*/ 724578 h 1448163"/>
              <a:gd name="connsiteX7" fmla="*/ 1461467 w 1885812"/>
              <a:gd name="connsiteY7" fmla="*/ 975521 h 1448163"/>
              <a:gd name="connsiteX8" fmla="*/ 1423558 w 1885812"/>
              <a:gd name="connsiteY8" fmla="*/ 1398863 h 1448163"/>
              <a:gd name="connsiteX9" fmla="*/ 920866 w 1885812"/>
              <a:gd name="connsiteY9" fmla="*/ 1171028 h 1448163"/>
              <a:gd name="connsiteX10" fmla="*/ 400011 w 1885812"/>
              <a:gd name="connsiteY10" fmla="*/ 1411500 h 1448163"/>
              <a:gd name="connsiteX11" fmla="*/ 317874 w 1885812"/>
              <a:gd name="connsiteY11" fmla="*/ 1038706 h 1448163"/>
              <a:gd name="connsiteX12" fmla="*/ 149 w 1885812"/>
              <a:gd name="connsiteY12" fmla="*/ 730896 h 1448163"/>
              <a:gd name="connsiteX0" fmla="*/ 149 w 1885812"/>
              <a:gd name="connsiteY0" fmla="*/ 730896 h 1448163"/>
              <a:gd name="connsiteX1" fmla="*/ 286283 w 1885812"/>
              <a:gd name="connsiteY1" fmla="*/ 419488 h 1448163"/>
              <a:gd name="connsiteX2" fmla="*/ 387375 w 1885812"/>
              <a:gd name="connsiteY2" fmla="*/ 78287 h 1448163"/>
              <a:gd name="connsiteX3" fmla="*/ 901912 w 1885812"/>
              <a:gd name="connsiteY3" fmla="*/ 158076 h 1448163"/>
              <a:gd name="connsiteX4" fmla="*/ 1347741 w 1885812"/>
              <a:gd name="connsiteY4" fmla="*/ 2464 h 1448163"/>
              <a:gd name="connsiteX5" fmla="*/ 1543602 w 1885812"/>
              <a:gd name="connsiteY5" fmla="*/ 463718 h 1448163"/>
              <a:gd name="connsiteX6" fmla="*/ 1885812 w 1885812"/>
              <a:gd name="connsiteY6" fmla="*/ 724578 h 1448163"/>
              <a:gd name="connsiteX7" fmla="*/ 1461467 w 1885812"/>
              <a:gd name="connsiteY7" fmla="*/ 975521 h 1448163"/>
              <a:gd name="connsiteX8" fmla="*/ 1423558 w 1885812"/>
              <a:gd name="connsiteY8" fmla="*/ 1398863 h 1448163"/>
              <a:gd name="connsiteX9" fmla="*/ 920866 w 1885812"/>
              <a:gd name="connsiteY9" fmla="*/ 1171028 h 1448163"/>
              <a:gd name="connsiteX10" fmla="*/ 400011 w 1885812"/>
              <a:gd name="connsiteY10" fmla="*/ 1411500 h 1448163"/>
              <a:gd name="connsiteX11" fmla="*/ 317874 w 1885812"/>
              <a:gd name="connsiteY11" fmla="*/ 1038706 h 1448163"/>
              <a:gd name="connsiteX12" fmla="*/ 149 w 1885812"/>
              <a:gd name="connsiteY12" fmla="*/ 730896 h 1448163"/>
              <a:gd name="connsiteX0" fmla="*/ 149 w 1885812"/>
              <a:gd name="connsiteY0" fmla="*/ 718409 h 1435676"/>
              <a:gd name="connsiteX1" fmla="*/ 286283 w 1885812"/>
              <a:gd name="connsiteY1" fmla="*/ 407001 h 1435676"/>
              <a:gd name="connsiteX2" fmla="*/ 387375 w 1885812"/>
              <a:gd name="connsiteY2" fmla="*/ 65800 h 1435676"/>
              <a:gd name="connsiteX3" fmla="*/ 901912 w 1885812"/>
              <a:gd name="connsiteY3" fmla="*/ 145589 h 1435676"/>
              <a:gd name="connsiteX4" fmla="*/ 1417241 w 1885812"/>
              <a:gd name="connsiteY4" fmla="*/ 2614 h 1435676"/>
              <a:gd name="connsiteX5" fmla="*/ 1543602 w 1885812"/>
              <a:gd name="connsiteY5" fmla="*/ 451231 h 1435676"/>
              <a:gd name="connsiteX6" fmla="*/ 1885812 w 1885812"/>
              <a:gd name="connsiteY6" fmla="*/ 712091 h 1435676"/>
              <a:gd name="connsiteX7" fmla="*/ 1461467 w 1885812"/>
              <a:gd name="connsiteY7" fmla="*/ 963034 h 1435676"/>
              <a:gd name="connsiteX8" fmla="*/ 1423558 w 1885812"/>
              <a:gd name="connsiteY8" fmla="*/ 1386376 h 1435676"/>
              <a:gd name="connsiteX9" fmla="*/ 920866 w 1885812"/>
              <a:gd name="connsiteY9" fmla="*/ 1158541 h 1435676"/>
              <a:gd name="connsiteX10" fmla="*/ 400011 w 1885812"/>
              <a:gd name="connsiteY10" fmla="*/ 1399013 h 1435676"/>
              <a:gd name="connsiteX11" fmla="*/ 317874 w 1885812"/>
              <a:gd name="connsiteY11" fmla="*/ 1026219 h 1435676"/>
              <a:gd name="connsiteX12" fmla="*/ 149 w 1885812"/>
              <a:gd name="connsiteY12" fmla="*/ 718409 h 1435676"/>
              <a:gd name="connsiteX0" fmla="*/ 149 w 1885812"/>
              <a:gd name="connsiteY0" fmla="*/ 718409 h 1435676"/>
              <a:gd name="connsiteX1" fmla="*/ 286283 w 1885812"/>
              <a:gd name="connsiteY1" fmla="*/ 407001 h 1435676"/>
              <a:gd name="connsiteX2" fmla="*/ 387375 w 1885812"/>
              <a:gd name="connsiteY2" fmla="*/ 65800 h 1435676"/>
              <a:gd name="connsiteX3" fmla="*/ 901912 w 1885812"/>
              <a:gd name="connsiteY3" fmla="*/ 145589 h 1435676"/>
              <a:gd name="connsiteX4" fmla="*/ 1417241 w 1885812"/>
              <a:gd name="connsiteY4" fmla="*/ 2614 h 1435676"/>
              <a:gd name="connsiteX5" fmla="*/ 1543602 w 1885812"/>
              <a:gd name="connsiteY5" fmla="*/ 451231 h 1435676"/>
              <a:gd name="connsiteX6" fmla="*/ 1885812 w 1885812"/>
              <a:gd name="connsiteY6" fmla="*/ 712091 h 1435676"/>
              <a:gd name="connsiteX7" fmla="*/ 1461467 w 1885812"/>
              <a:gd name="connsiteY7" fmla="*/ 963034 h 1435676"/>
              <a:gd name="connsiteX8" fmla="*/ 1423558 w 1885812"/>
              <a:gd name="connsiteY8" fmla="*/ 1386376 h 1435676"/>
              <a:gd name="connsiteX9" fmla="*/ 920866 w 1885812"/>
              <a:gd name="connsiteY9" fmla="*/ 1158541 h 1435676"/>
              <a:gd name="connsiteX10" fmla="*/ 400011 w 1885812"/>
              <a:gd name="connsiteY10" fmla="*/ 1399013 h 1435676"/>
              <a:gd name="connsiteX11" fmla="*/ 317874 w 1885812"/>
              <a:gd name="connsiteY11" fmla="*/ 1026219 h 1435676"/>
              <a:gd name="connsiteX12" fmla="*/ 149 w 1885812"/>
              <a:gd name="connsiteY12" fmla="*/ 718409 h 1435676"/>
              <a:gd name="connsiteX0" fmla="*/ 149 w 1885812"/>
              <a:gd name="connsiteY0" fmla="*/ 730108 h 1447375"/>
              <a:gd name="connsiteX1" fmla="*/ 286283 w 1885812"/>
              <a:gd name="connsiteY1" fmla="*/ 418700 h 1447375"/>
              <a:gd name="connsiteX2" fmla="*/ 387375 w 1885812"/>
              <a:gd name="connsiteY2" fmla="*/ 77499 h 1447375"/>
              <a:gd name="connsiteX3" fmla="*/ 901912 w 1885812"/>
              <a:gd name="connsiteY3" fmla="*/ 157288 h 1447375"/>
              <a:gd name="connsiteX4" fmla="*/ 1417241 w 1885812"/>
              <a:gd name="connsiteY4" fmla="*/ 14313 h 1447375"/>
              <a:gd name="connsiteX5" fmla="*/ 1543602 w 1885812"/>
              <a:gd name="connsiteY5" fmla="*/ 462930 h 1447375"/>
              <a:gd name="connsiteX6" fmla="*/ 1885812 w 1885812"/>
              <a:gd name="connsiteY6" fmla="*/ 723790 h 1447375"/>
              <a:gd name="connsiteX7" fmla="*/ 1461467 w 1885812"/>
              <a:gd name="connsiteY7" fmla="*/ 974733 h 1447375"/>
              <a:gd name="connsiteX8" fmla="*/ 1423558 w 1885812"/>
              <a:gd name="connsiteY8" fmla="*/ 1398075 h 1447375"/>
              <a:gd name="connsiteX9" fmla="*/ 920866 w 1885812"/>
              <a:gd name="connsiteY9" fmla="*/ 1170240 h 1447375"/>
              <a:gd name="connsiteX10" fmla="*/ 400011 w 1885812"/>
              <a:gd name="connsiteY10" fmla="*/ 1410712 h 1447375"/>
              <a:gd name="connsiteX11" fmla="*/ 317874 w 1885812"/>
              <a:gd name="connsiteY11" fmla="*/ 1037918 h 1447375"/>
              <a:gd name="connsiteX12" fmla="*/ 149 w 1885812"/>
              <a:gd name="connsiteY12" fmla="*/ 730108 h 1447375"/>
              <a:gd name="connsiteX0" fmla="*/ 149 w 1885812"/>
              <a:gd name="connsiteY0" fmla="*/ 724983 h 1442250"/>
              <a:gd name="connsiteX1" fmla="*/ 286283 w 1885812"/>
              <a:gd name="connsiteY1" fmla="*/ 413575 h 1442250"/>
              <a:gd name="connsiteX2" fmla="*/ 387375 w 1885812"/>
              <a:gd name="connsiteY2" fmla="*/ 72374 h 1442250"/>
              <a:gd name="connsiteX3" fmla="*/ 901912 w 1885812"/>
              <a:gd name="connsiteY3" fmla="*/ 291171 h 1442250"/>
              <a:gd name="connsiteX4" fmla="*/ 1417241 w 1885812"/>
              <a:gd name="connsiteY4" fmla="*/ 9188 h 1442250"/>
              <a:gd name="connsiteX5" fmla="*/ 1543602 w 1885812"/>
              <a:gd name="connsiteY5" fmla="*/ 457805 h 1442250"/>
              <a:gd name="connsiteX6" fmla="*/ 1885812 w 1885812"/>
              <a:gd name="connsiteY6" fmla="*/ 718665 h 1442250"/>
              <a:gd name="connsiteX7" fmla="*/ 1461467 w 1885812"/>
              <a:gd name="connsiteY7" fmla="*/ 969608 h 1442250"/>
              <a:gd name="connsiteX8" fmla="*/ 1423558 w 1885812"/>
              <a:gd name="connsiteY8" fmla="*/ 1392950 h 1442250"/>
              <a:gd name="connsiteX9" fmla="*/ 920866 w 1885812"/>
              <a:gd name="connsiteY9" fmla="*/ 1165115 h 1442250"/>
              <a:gd name="connsiteX10" fmla="*/ 400011 w 1885812"/>
              <a:gd name="connsiteY10" fmla="*/ 1405587 h 1442250"/>
              <a:gd name="connsiteX11" fmla="*/ 317874 w 1885812"/>
              <a:gd name="connsiteY11" fmla="*/ 1032793 h 1442250"/>
              <a:gd name="connsiteX12" fmla="*/ 149 w 1885812"/>
              <a:gd name="connsiteY12" fmla="*/ 724983 h 1442250"/>
              <a:gd name="connsiteX0" fmla="*/ 149 w 1885812"/>
              <a:gd name="connsiteY0" fmla="*/ 724983 h 1442250"/>
              <a:gd name="connsiteX1" fmla="*/ 286283 w 1885812"/>
              <a:gd name="connsiteY1" fmla="*/ 413575 h 1442250"/>
              <a:gd name="connsiteX2" fmla="*/ 387375 w 1885812"/>
              <a:gd name="connsiteY2" fmla="*/ 72374 h 1442250"/>
              <a:gd name="connsiteX3" fmla="*/ 901912 w 1885812"/>
              <a:gd name="connsiteY3" fmla="*/ 291171 h 1442250"/>
              <a:gd name="connsiteX4" fmla="*/ 1417241 w 1885812"/>
              <a:gd name="connsiteY4" fmla="*/ 9188 h 1442250"/>
              <a:gd name="connsiteX5" fmla="*/ 1543602 w 1885812"/>
              <a:gd name="connsiteY5" fmla="*/ 457805 h 1442250"/>
              <a:gd name="connsiteX6" fmla="*/ 1885812 w 1885812"/>
              <a:gd name="connsiteY6" fmla="*/ 718665 h 1442250"/>
              <a:gd name="connsiteX7" fmla="*/ 1461467 w 1885812"/>
              <a:gd name="connsiteY7" fmla="*/ 969608 h 1442250"/>
              <a:gd name="connsiteX8" fmla="*/ 1423558 w 1885812"/>
              <a:gd name="connsiteY8" fmla="*/ 1392950 h 1442250"/>
              <a:gd name="connsiteX9" fmla="*/ 920866 w 1885812"/>
              <a:gd name="connsiteY9" fmla="*/ 1165115 h 1442250"/>
              <a:gd name="connsiteX10" fmla="*/ 400011 w 1885812"/>
              <a:gd name="connsiteY10" fmla="*/ 1405587 h 1442250"/>
              <a:gd name="connsiteX11" fmla="*/ 317874 w 1885812"/>
              <a:gd name="connsiteY11" fmla="*/ 1032793 h 1442250"/>
              <a:gd name="connsiteX12" fmla="*/ 149 w 1885812"/>
              <a:gd name="connsiteY12" fmla="*/ 724983 h 1442250"/>
              <a:gd name="connsiteX0" fmla="*/ 149 w 1885812"/>
              <a:gd name="connsiteY0" fmla="*/ 724887 h 1442154"/>
              <a:gd name="connsiteX1" fmla="*/ 286283 w 1885812"/>
              <a:gd name="connsiteY1" fmla="*/ 413479 h 1442154"/>
              <a:gd name="connsiteX2" fmla="*/ 412648 w 1885812"/>
              <a:gd name="connsiteY2" fmla="*/ 47004 h 1442154"/>
              <a:gd name="connsiteX3" fmla="*/ 901912 w 1885812"/>
              <a:gd name="connsiteY3" fmla="*/ 291075 h 1442154"/>
              <a:gd name="connsiteX4" fmla="*/ 1417241 w 1885812"/>
              <a:gd name="connsiteY4" fmla="*/ 9092 h 1442154"/>
              <a:gd name="connsiteX5" fmla="*/ 1543602 w 1885812"/>
              <a:gd name="connsiteY5" fmla="*/ 457709 h 1442154"/>
              <a:gd name="connsiteX6" fmla="*/ 1885812 w 1885812"/>
              <a:gd name="connsiteY6" fmla="*/ 718569 h 1442154"/>
              <a:gd name="connsiteX7" fmla="*/ 1461467 w 1885812"/>
              <a:gd name="connsiteY7" fmla="*/ 969512 h 1442154"/>
              <a:gd name="connsiteX8" fmla="*/ 1423558 w 1885812"/>
              <a:gd name="connsiteY8" fmla="*/ 1392854 h 1442154"/>
              <a:gd name="connsiteX9" fmla="*/ 920866 w 1885812"/>
              <a:gd name="connsiteY9" fmla="*/ 1165019 h 1442154"/>
              <a:gd name="connsiteX10" fmla="*/ 400011 w 1885812"/>
              <a:gd name="connsiteY10" fmla="*/ 1405491 h 1442154"/>
              <a:gd name="connsiteX11" fmla="*/ 317874 w 1885812"/>
              <a:gd name="connsiteY11" fmla="*/ 1032697 h 1442154"/>
              <a:gd name="connsiteX12" fmla="*/ 149 w 1885812"/>
              <a:gd name="connsiteY12" fmla="*/ 724887 h 1442154"/>
              <a:gd name="connsiteX0" fmla="*/ 149 w 1885812"/>
              <a:gd name="connsiteY0" fmla="*/ 724887 h 1442154"/>
              <a:gd name="connsiteX1" fmla="*/ 286283 w 1885812"/>
              <a:gd name="connsiteY1" fmla="*/ 413479 h 1442154"/>
              <a:gd name="connsiteX2" fmla="*/ 412648 w 1885812"/>
              <a:gd name="connsiteY2" fmla="*/ 47004 h 1442154"/>
              <a:gd name="connsiteX3" fmla="*/ 901912 w 1885812"/>
              <a:gd name="connsiteY3" fmla="*/ 291075 h 1442154"/>
              <a:gd name="connsiteX4" fmla="*/ 1417241 w 1885812"/>
              <a:gd name="connsiteY4" fmla="*/ 9092 h 1442154"/>
              <a:gd name="connsiteX5" fmla="*/ 1543602 w 1885812"/>
              <a:gd name="connsiteY5" fmla="*/ 457709 h 1442154"/>
              <a:gd name="connsiteX6" fmla="*/ 1885812 w 1885812"/>
              <a:gd name="connsiteY6" fmla="*/ 718569 h 1442154"/>
              <a:gd name="connsiteX7" fmla="*/ 1461467 w 1885812"/>
              <a:gd name="connsiteY7" fmla="*/ 969512 h 1442154"/>
              <a:gd name="connsiteX8" fmla="*/ 1423558 w 1885812"/>
              <a:gd name="connsiteY8" fmla="*/ 1392854 h 1442154"/>
              <a:gd name="connsiteX9" fmla="*/ 920866 w 1885812"/>
              <a:gd name="connsiteY9" fmla="*/ 1165019 h 1442154"/>
              <a:gd name="connsiteX10" fmla="*/ 400011 w 1885812"/>
              <a:gd name="connsiteY10" fmla="*/ 1405491 h 1442154"/>
              <a:gd name="connsiteX11" fmla="*/ 317874 w 1885812"/>
              <a:gd name="connsiteY11" fmla="*/ 1032697 h 1442154"/>
              <a:gd name="connsiteX12" fmla="*/ 149 w 1885812"/>
              <a:gd name="connsiteY12" fmla="*/ 724887 h 1442154"/>
              <a:gd name="connsiteX0" fmla="*/ 149 w 1885812"/>
              <a:gd name="connsiteY0" fmla="*/ 724887 h 1442154"/>
              <a:gd name="connsiteX1" fmla="*/ 286283 w 1885812"/>
              <a:gd name="connsiteY1" fmla="*/ 413479 h 1442154"/>
              <a:gd name="connsiteX2" fmla="*/ 412648 w 1885812"/>
              <a:gd name="connsiteY2" fmla="*/ 47004 h 1442154"/>
              <a:gd name="connsiteX3" fmla="*/ 901912 w 1885812"/>
              <a:gd name="connsiteY3" fmla="*/ 291075 h 1442154"/>
              <a:gd name="connsiteX4" fmla="*/ 1417241 w 1885812"/>
              <a:gd name="connsiteY4" fmla="*/ 9092 h 1442154"/>
              <a:gd name="connsiteX5" fmla="*/ 1543602 w 1885812"/>
              <a:gd name="connsiteY5" fmla="*/ 457709 h 1442154"/>
              <a:gd name="connsiteX6" fmla="*/ 1885812 w 1885812"/>
              <a:gd name="connsiteY6" fmla="*/ 718569 h 1442154"/>
              <a:gd name="connsiteX7" fmla="*/ 1461467 w 1885812"/>
              <a:gd name="connsiteY7" fmla="*/ 969512 h 1442154"/>
              <a:gd name="connsiteX8" fmla="*/ 1423558 w 1885812"/>
              <a:gd name="connsiteY8" fmla="*/ 1392854 h 1442154"/>
              <a:gd name="connsiteX9" fmla="*/ 920866 w 1885812"/>
              <a:gd name="connsiteY9" fmla="*/ 1165019 h 1442154"/>
              <a:gd name="connsiteX10" fmla="*/ 400011 w 1885812"/>
              <a:gd name="connsiteY10" fmla="*/ 1405491 h 1442154"/>
              <a:gd name="connsiteX11" fmla="*/ 317874 w 1885812"/>
              <a:gd name="connsiteY11" fmla="*/ 1032697 h 1442154"/>
              <a:gd name="connsiteX12" fmla="*/ 149 w 1885812"/>
              <a:gd name="connsiteY12" fmla="*/ 724887 h 144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812" h="1442154">
                <a:moveTo>
                  <a:pt x="149" y="724887"/>
                </a:moveTo>
                <a:cubicBezTo>
                  <a:pt x="7521" y="552180"/>
                  <a:pt x="133883" y="553179"/>
                  <a:pt x="286283" y="413479"/>
                </a:cubicBezTo>
                <a:cubicBezTo>
                  <a:pt x="370829" y="302605"/>
                  <a:pt x="299513" y="126378"/>
                  <a:pt x="412648" y="47004"/>
                </a:cubicBezTo>
                <a:cubicBezTo>
                  <a:pt x="734283" y="-108193"/>
                  <a:pt x="734480" y="297394"/>
                  <a:pt x="901912" y="291075"/>
                </a:cubicBezTo>
                <a:cubicBezTo>
                  <a:pt x="1069344" y="284756"/>
                  <a:pt x="1122853" y="-59751"/>
                  <a:pt x="1417241" y="9092"/>
                </a:cubicBezTo>
                <a:cubicBezTo>
                  <a:pt x="1597901" y="141120"/>
                  <a:pt x="1467613" y="328932"/>
                  <a:pt x="1543602" y="457709"/>
                </a:cubicBezTo>
                <a:cubicBezTo>
                  <a:pt x="1619591" y="586486"/>
                  <a:pt x="1885811" y="481623"/>
                  <a:pt x="1885812" y="718569"/>
                </a:cubicBezTo>
                <a:cubicBezTo>
                  <a:pt x="1873176" y="980789"/>
                  <a:pt x="1555358" y="908733"/>
                  <a:pt x="1461467" y="969512"/>
                </a:cubicBezTo>
                <a:cubicBezTo>
                  <a:pt x="1437076" y="1061884"/>
                  <a:pt x="1547356" y="1236005"/>
                  <a:pt x="1423558" y="1392854"/>
                </a:cubicBezTo>
                <a:cubicBezTo>
                  <a:pt x="1040715" y="1543384"/>
                  <a:pt x="1067237" y="1167125"/>
                  <a:pt x="920866" y="1165019"/>
                </a:cubicBezTo>
                <a:cubicBezTo>
                  <a:pt x="774495" y="1226099"/>
                  <a:pt x="504723" y="1549704"/>
                  <a:pt x="400011" y="1405491"/>
                </a:cubicBezTo>
                <a:cubicBezTo>
                  <a:pt x="270027" y="1318145"/>
                  <a:pt x="375040" y="1133494"/>
                  <a:pt x="317874" y="1032697"/>
                </a:cubicBezTo>
                <a:cubicBezTo>
                  <a:pt x="260708" y="931900"/>
                  <a:pt x="-7223" y="897594"/>
                  <a:pt x="149" y="724887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565412" y="3910622"/>
            <a:ext cx="451555" cy="45155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Consistency Through R/W Locks</a:t>
            </a:r>
            <a:endParaRPr lang="en-US" sz="4000" dirty="0"/>
          </a:p>
        </p:txBody>
      </p:sp>
      <p:cxnSp>
        <p:nvCxnSpPr>
          <p:cNvPr id="8" name="Straight Connector 7"/>
          <p:cNvCxnSpPr>
            <a:stCxn id="96" idx="5"/>
            <a:endCxn id="104" idx="1"/>
          </p:cNvCxnSpPr>
          <p:nvPr/>
        </p:nvCxnSpPr>
        <p:spPr bwMode="auto">
          <a:xfrm>
            <a:off x="1723870" y="3863696"/>
            <a:ext cx="178036" cy="2824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4" idx="7"/>
            <a:endCxn id="100" idx="3"/>
          </p:cNvCxnSpPr>
          <p:nvPr/>
        </p:nvCxnSpPr>
        <p:spPr bwMode="auto">
          <a:xfrm flipV="1">
            <a:off x="2099447" y="3863696"/>
            <a:ext cx="178036" cy="2824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4" idx="5"/>
            <a:endCxn id="103" idx="1"/>
          </p:cNvCxnSpPr>
          <p:nvPr/>
        </p:nvCxnSpPr>
        <p:spPr bwMode="auto">
          <a:xfrm>
            <a:off x="2099447" y="4343660"/>
            <a:ext cx="178036" cy="2946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4" idx="3"/>
            <a:endCxn id="102" idx="7"/>
          </p:cNvCxnSpPr>
          <p:nvPr/>
        </p:nvCxnSpPr>
        <p:spPr bwMode="auto">
          <a:xfrm flipH="1">
            <a:off x="1723870" y="4343660"/>
            <a:ext cx="178036" cy="2946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04" idx="2"/>
            <a:endCxn id="101" idx="6"/>
          </p:cNvCxnSpPr>
          <p:nvPr/>
        </p:nvCxnSpPr>
        <p:spPr bwMode="auto">
          <a:xfrm flipH="1">
            <a:off x="1439355" y="4244890"/>
            <a:ext cx="42163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5" idx="2"/>
            <a:endCxn id="104" idx="6"/>
          </p:cNvCxnSpPr>
          <p:nvPr/>
        </p:nvCxnSpPr>
        <p:spPr bwMode="auto">
          <a:xfrm flipH="1">
            <a:off x="2140359" y="4244890"/>
            <a:ext cx="47587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1485418" y="3625243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2236571" y="3625243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159991" y="4105208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1485418" y="4597436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236571" y="4597436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1860994" y="4105208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2616236" y="4105208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664800" y="3721666"/>
            <a:ext cx="435313" cy="1034535"/>
          </a:xfrm>
          <a:custGeom>
            <a:avLst/>
            <a:gdLst>
              <a:gd name="connsiteX0" fmla="*/ 483974 w 486190"/>
              <a:gd name="connsiteY0" fmla="*/ 0 h 1171222"/>
              <a:gd name="connsiteX1" fmla="*/ 413418 w 486190"/>
              <a:gd name="connsiteY1" fmla="*/ 254000 h 1171222"/>
              <a:gd name="connsiteX2" fmla="*/ 4196 w 486190"/>
              <a:gd name="connsiteY2" fmla="*/ 564444 h 1171222"/>
              <a:gd name="connsiteX3" fmla="*/ 215863 w 486190"/>
              <a:gd name="connsiteY3" fmla="*/ 1030111 h 1171222"/>
              <a:gd name="connsiteX4" fmla="*/ 455752 w 486190"/>
              <a:gd name="connsiteY4" fmla="*/ 1171222 h 1171222"/>
              <a:gd name="connsiteX0" fmla="*/ 484582 w 611582"/>
              <a:gd name="connsiteY0" fmla="*/ 0 h 1453444"/>
              <a:gd name="connsiteX1" fmla="*/ 414026 w 611582"/>
              <a:gd name="connsiteY1" fmla="*/ 254000 h 1453444"/>
              <a:gd name="connsiteX2" fmla="*/ 4804 w 611582"/>
              <a:gd name="connsiteY2" fmla="*/ 564444 h 1453444"/>
              <a:gd name="connsiteX3" fmla="*/ 216471 w 611582"/>
              <a:gd name="connsiteY3" fmla="*/ 1030111 h 1453444"/>
              <a:gd name="connsiteX4" fmla="*/ 611582 w 611582"/>
              <a:gd name="connsiteY4" fmla="*/ 1453444 h 145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82" h="1453444">
                <a:moveTo>
                  <a:pt x="484582" y="0"/>
                </a:moveTo>
                <a:cubicBezTo>
                  <a:pt x="489285" y="79963"/>
                  <a:pt x="493989" y="159926"/>
                  <a:pt x="414026" y="254000"/>
                </a:cubicBezTo>
                <a:cubicBezTo>
                  <a:pt x="334063" y="348074"/>
                  <a:pt x="37730" y="435092"/>
                  <a:pt x="4804" y="564444"/>
                </a:cubicBezTo>
                <a:cubicBezTo>
                  <a:pt x="-28122" y="693796"/>
                  <a:pt x="115341" y="881944"/>
                  <a:pt x="216471" y="1030111"/>
                </a:cubicBezTo>
                <a:cubicBezTo>
                  <a:pt x="317601" y="1178278"/>
                  <a:pt x="529267" y="1433453"/>
                  <a:pt x="611582" y="1453444"/>
                </a:cubicBezTo>
              </a:path>
            </a:pathLst>
          </a:cu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3962400" y="2895598"/>
            <a:ext cx="1447800" cy="2209800"/>
          </a:xfrm>
          <a:prstGeom prst="roundRect">
            <a:avLst>
              <a:gd name="adj" fmla="val 1123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Node 1</a:t>
            </a:r>
          </a:p>
        </p:txBody>
      </p:sp>
      <p:grpSp>
        <p:nvGrpSpPr>
          <p:cNvPr id="4" name="Group 161"/>
          <p:cNvGrpSpPr/>
          <p:nvPr/>
        </p:nvGrpSpPr>
        <p:grpSpPr>
          <a:xfrm>
            <a:off x="4495800" y="3514402"/>
            <a:ext cx="416488" cy="520877"/>
            <a:chOff x="4724400" y="3285804"/>
            <a:chExt cx="416488" cy="520877"/>
          </a:xfrm>
        </p:grpSpPr>
        <p:cxnSp>
          <p:nvCxnSpPr>
            <p:cNvPr id="133" name="Straight Connector 132"/>
            <p:cNvCxnSpPr>
              <a:stCxn id="136" idx="5"/>
              <a:endCxn id="139" idx="1"/>
            </p:cNvCxnSpPr>
            <p:nvPr/>
          </p:nvCxnSpPr>
          <p:spPr bwMode="auto">
            <a:xfrm>
              <a:off x="4962852" y="3524256"/>
              <a:ext cx="178036" cy="282425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 bwMode="auto">
            <a:xfrm>
              <a:off x="4724400" y="3285804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5" name="Group 162"/>
          <p:cNvGrpSpPr/>
          <p:nvPr/>
        </p:nvGrpSpPr>
        <p:grpSpPr>
          <a:xfrm>
            <a:off x="4170373" y="3994367"/>
            <a:ext cx="701003" cy="279364"/>
            <a:chOff x="4398973" y="3765769"/>
            <a:chExt cx="701003" cy="279364"/>
          </a:xfrm>
        </p:grpSpPr>
        <p:cxnSp>
          <p:nvCxnSpPr>
            <p:cNvPr id="135" name="Straight Connector 134"/>
            <p:cNvCxnSpPr>
              <a:stCxn id="139" idx="2"/>
              <a:endCxn id="137" idx="6"/>
            </p:cNvCxnSpPr>
            <p:nvPr/>
          </p:nvCxnSpPr>
          <p:spPr bwMode="auto">
            <a:xfrm flipH="1">
              <a:off x="4678337" y="3905451"/>
              <a:ext cx="421639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/>
          </p:nvSpPr>
          <p:spPr bwMode="auto">
            <a:xfrm>
              <a:off x="4398973" y="3765769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6" name="Group 163"/>
          <p:cNvGrpSpPr/>
          <p:nvPr/>
        </p:nvGrpSpPr>
        <p:grpSpPr>
          <a:xfrm>
            <a:off x="4495800" y="4232819"/>
            <a:ext cx="416488" cy="533140"/>
            <a:chOff x="4724400" y="4004221"/>
            <a:chExt cx="416488" cy="533140"/>
          </a:xfrm>
        </p:grpSpPr>
        <p:cxnSp>
          <p:nvCxnSpPr>
            <p:cNvPr id="134" name="Straight Connector 133"/>
            <p:cNvCxnSpPr>
              <a:stCxn id="139" idx="3"/>
              <a:endCxn id="138" idx="7"/>
            </p:cNvCxnSpPr>
            <p:nvPr/>
          </p:nvCxnSpPr>
          <p:spPr bwMode="auto">
            <a:xfrm flipH="1">
              <a:off x="4962852" y="4004221"/>
              <a:ext cx="178036" cy="294688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 bwMode="auto">
            <a:xfrm>
              <a:off x="4724400" y="4257997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139" name="Oval 138"/>
          <p:cNvSpPr/>
          <p:nvPr/>
        </p:nvSpPr>
        <p:spPr bwMode="auto">
          <a:xfrm>
            <a:off x="4871376" y="3994367"/>
            <a:ext cx="279364" cy="279364"/>
          </a:xfrm>
          <a:prstGeom prst="ellipse">
            <a:avLst/>
          </a:prstGeom>
          <a:solidFill>
            <a:srgbClr val="BFBFBF"/>
          </a:solidFill>
          <a:ln>
            <a:solidFill>
              <a:srgbClr val="7F7F7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42" name="Straight Connector 141"/>
          <p:cNvCxnSpPr>
            <a:stCxn id="152" idx="7"/>
            <a:endCxn id="148" idx="3"/>
          </p:cNvCxnSpPr>
          <p:nvPr/>
        </p:nvCxnSpPr>
        <p:spPr bwMode="auto">
          <a:xfrm flipV="1">
            <a:off x="6900047" y="3752855"/>
            <a:ext cx="178036" cy="2824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52" idx="5"/>
            <a:endCxn id="151" idx="1"/>
          </p:cNvCxnSpPr>
          <p:nvPr/>
        </p:nvCxnSpPr>
        <p:spPr bwMode="auto">
          <a:xfrm>
            <a:off x="6900047" y="4232819"/>
            <a:ext cx="178036" cy="2946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53" idx="2"/>
            <a:endCxn id="152" idx="6"/>
          </p:cNvCxnSpPr>
          <p:nvPr/>
        </p:nvCxnSpPr>
        <p:spPr bwMode="auto">
          <a:xfrm flipH="1">
            <a:off x="6940959" y="4134049"/>
            <a:ext cx="47587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Group 174"/>
          <p:cNvGrpSpPr/>
          <p:nvPr/>
        </p:nvGrpSpPr>
        <p:grpSpPr>
          <a:xfrm>
            <a:off x="6286018" y="3514402"/>
            <a:ext cx="416488" cy="520877"/>
            <a:chOff x="6514618" y="3285804"/>
            <a:chExt cx="416488" cy="520877"/>
          </a:xfrm>
        </p:grpSpPr>
        <p:cxnSp>
          <p:nvCxnSpPr>
            <p:cNvPr id="141" name="Straight Connector 140"/>
            <p:cNvCxnSpPr>
              <a:stCxn id="147" idx="5"/>
              <a:endCxn id="152" idx="1"/>
            </p:cNvCxnSpPr>
            <p:nvPr/>
          </p:nvCxnSpPr>
          <p:spPr bwMode="auto">
            <a:xfrm>
              <a:off x="6753070" y="3524256"/>
              <a:ext cx="178036" cy="282425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 bwMode="auto">
            <a:xfrm>
              <a:off x="6514618" y="3285804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148" name="Oval 147"/>
          <p:cNvSpPr/>
          <p:nvPr/>
        </p:nvSpPr>
        <p:spPr bwMode="auto">
          <a:xfrm>
            <a:off x="7037171" y="3514402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9" name="Group 175"/>
          <p:cNvGrpSpPr/>
          <p:nvPr/>
        </p:nvGrpSpPr>
        <p:grpSpPr>
          <a:xfrm>
            <a:off x="5960591" y="3994367"/>
            <a:ext cx="701003" cy="279364"/>
            <a:chOff x="6189191" y="3765769"/>
            <a:chExt cx="701003" cy="279364"/>
          </a:xfrm>
        </p:grpSpPr>
        <p:cxnSp>
          <p:nvCxnSpPr>
            <p:cNvPr id="145" name="Straight Connector 144"/>
            <p:cNvCxnSpPr>
              <a:stCxn id="152" idx="2"/>
              <a:endCxn id="149" idx="6"/>
            </p:cNvCxnSpPr>
            <p:nvPr/>
          </p:nvCxnSpPr>
          <p:spPr bwMode="auto">
            <a:xfrm flipH="1">
              <a:off x="6468555" y="3905451"/>
              <a:ext cx="421639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 bwMode="auto">
            <a:xfrm>
              <a:off x="6189191" y="3765769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0" name="Group 176"/>
          <p:cNvGrpSpPr/>
          <p:nvPr/>
        </p:nvGrpSpPr>
        <p:grpSpPr>
          <a:xfrm>
            <a:off x="6286018" y="4232819"/>
            <a:ext cx="416488" cy="533140"/>
            <a:chOff x="6514618" y="4004221"/>
            <a:chExt cx="416488" cy="533140"/>
          </a:xfrm>
        </p:grpSpPr>
        <p:cxnSp>
          <p:nvCxnSpPr>
            <p:cNvPr id="144" name="Straight Connector 143"/>
            <p:cNvCxnSpPr>
              <a:stCxn id="152" idx="3"/>
              <a:endCxn id="150" idx="7"/>
            </p:cNvCxnSpPr>
            <p:nvPr/>
          </p:nvCxnSpPr>
          <p:spPr bwMode="auto">
            <a:xfrm flipH="1">
              <a:off x="6753070" y="4004221"/>
              <a:ext cx="178036" cy="294688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 bwMode="auto">
            <a:xfrm>
              <a:off x="6514618" y="4257997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151" name="Oval 150"/>
          <p:cNvSpPr/>
          <p:nvPr/>
        </p:nvSpPr>
        <p:spPr bwMode="auto">
          <a:xfrm>
            <a:off x="7037171" y="4486595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6661594" y="3994367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3" name="Oval 152"/>
          <p:cNvSpPr/>
          <p:nvPr/>
        </p:nvSpPr>
        <p:spPr bwMode="auto">
          <a:xfrm>
            <a:off x="7416836" y="3994367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388591" y="2971800"/>
            <a:ext cx="125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Graph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Partition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0" name="Right Arrow 159"/>
          <p:cNvSpPr/>
          <p:nvPr/>
        </p:nvSpPr>
        <p:spPr bwMode="auto">
          <a:xfrm rot="5400000">
            <a:off x="7357532" y="3539065"/>
            <a:ext cx="2133602" cy="99906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ahoma" pitchFamily="-64" charset="0"/>
              </a:rPr>
              <a:t>Lock Pipeline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65" name="Oval 164"/>
          <p:cNvSpPr/>
          <p:nvPr/>
        </p:nvSpPr>
        <p:spPr bwMode="auto">
          <a:xfrm>
            <a:off x="6654836" y="3987834"/>
            <a:ext cx="279364" cy="27936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11" name="Group 74"/>
          <p:cNvGrpSpPr/>
          <p:nvPr/>
        </p:nvGrpSpPr>
        <p:grpSpPr>
          <a:xfrm>
            <a:off x="6477000" y="3886198"/>
            <a:ext cx="304800" cy="381000"/>
            <a:chOff x="5715000" y="5181600"/>
            <a:chExt cx="533400" cy="1005840"/>
          </a:xfrm>
        </p:grpSpPr>
        <p:sp>
          <p:nvSpPr>
            <p:cNvPr id="82" name="Oval 81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12" name="Group 171"/>
          <p:cNvGrpSpPr/>
          <p:nvPr/>
        </p:nvGrpSpPr>
        <p:grpSpPr>
          <a:xfrm>
            <a:off x="4495800" y="3517721"/>
            <a:ext cx="416488" cy="520877"/>
            <a:chOff x="4724400" y="3285804"/>
            <a:chExt cx="416488" cy="520877"/>
          </a:xfrm>
        </p:grpSpPr>
        <p:cxnSp>
          <p:nvCxnSpPr>
            <p:cNvPr id="173" name="Straight Connector 172"/>
            <p:cNvCxnSpPr>
              <a:stCxn id="174" idx="5"/>
            </p:cNvCxnSpPr>
            <p:nvPr/>
          </p:nvCxnSpPr>
          <p:spPr bwMode="auto">
            <a:xfrm>
              <a:off x="4962852" y="3524257"/>
              <a:ext cx="178036" cy="282424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 bwMode="auto">
            <a:xfrm>
              <a:off x="4724400" y="3285804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3" name="Group 177"/>
          <p:cNvGrpSpPr/>
          <p:nvPr/>
        </p:nvGrpSpPr>
        <p:grpSpPr>
          <a:xfrm>
            <a:off x="6289112" y="3517721"/>
            <a:ext cx="416488" cy="520877"/>
            <a:chOff x="6514618" y="3285804"/>
            <a:chExt cx="416488" cy="520877"/>
          </a:xfrm>
        </p:grpSpPr>
        <p:cxnSp>
          <p:nvCxnSpPr>
            <p:cNvPr id="179" name="Straight Connector 178"/>
            <p:cNvCxnSpPr>
              <a:stCxn id="180" idx="5"/>
            </p:cNvCxnSpPr>
            <p:nvPr/>
          </p:nvCxnSpPr>
          <p:spPr bwMode="auto">
            <a:xfrm>
              <a:off x="6753070" y="3524257"/>
              <a:ext cx="178036" cy="28242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 bwMode="auto">
            <a:xfrm>
              <a:off x="6514618" y="3285804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4" name="Group 183"/>
          <p:cNvGrpSpPr/>
          <p:nvPr/>
        </p:nvGrpSpPr>
        <p:grpSpPr>
          <a:xfrm>
            <a:off x="4175797" y="3987834"/>
            <a:ext cx="701003" cy="279364"/>
            <a:chOff x="4398973" y="3765769"/>
            <a:chExt cx="701003" cy="279364"/>
          </a:xfrm>
        </p:grpSpPr>
        <p:cxnSp>
          <p:nvCxnSpPr>
            <p:cNvPr id="185" name="Straight Connector 184"/>
            <p:cNvCxnSpPr>
              <a:endCxn id="186" idx="6"/>
            </p:cNvCxnSpPr>
            <p:nvPr/>
          </p:nvCxnSpPr>
          <p:spPr bwMode="auto">
            <a:xfrm flipH="1">
              <a:off x="4678337" y="3905451"/>
              <a:ext cx="421639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 bwMode="auto">
            <a:xfrm>
              <a:off x="4398973" y="3765769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5" name="Group 186"/>
          <p:cNvGrpSpPr/>
          <p:nvPr/>
        </p:nvGrpSpPr>
        <p:grpSpPr>
          <a:xfrm>
            <a:off x="5959244" y="3994314"/>
            <a:ext cx="701003" cy="279364"/>
            <a:chOff x="6189191" y="3765769"/>
            <a:chExt cx="701003" cy="279364"/>
          </a:xfrm>
        </p:grpSpPr>
        <p:cxnSp>
          <p:nvCxnSpPr>
            <p:cNvPr id="188" name="Straight Connector 187"/>
            <p:cNvCxnSpPr>
              <a:endCxn id="189" idx="6"/>
            </p:cNvCxnSpPr>
            <p:nvPr/>
          </p:nvCxnSpPr>
          <p:spPr bwMode="auto">
            <a:xfrm flipH="1">
              <a:off x="6468555" y="3905451"/>
              <a:ext cx="421639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 bwMode="auto">
            <a:xfrm>
              <a:off x="6189191" y="3765769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6" name="Group 192"/>
          <p:cNvGrpSpPr/>
          <p:nvPr/>
        </p:nvGrpSpPr>
        <p:grpSpPr>
          <a:xfrm>
            <a:off x="4495800" y="4241538"/>
            <a:ext cx="416488" cy="533140"/>
            <a:chOff x="4724400" y="4004221"/>
            <a:chExt cx="416488" cy="533140"/>
          </a:xfrm>
        </p:grpSpPr>
        <p:cxnSp>
          <p:nvCxnSpPr>
            <p:cNvPr id="194" name="Straight Connector 193"/>
            <p:cNvCxnSpPr>
              <a:endCxn id="195" idx="7"/>
            </p:cNvCxnSpPr>
            <p:nvPr/>
          </p:nvCxnSpPr>
          <p:spPr bwMode="auto">
            <a:xfrm flipH="1">
              <a:off x="4962852" y="4004221"/>
              <a:ext cx="178036" cy="294687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 bwMode="auto">
            <a:xfrm>
              <a:off x="4724400" y="4257997"/>
              <a:ext cx="279364" cy="27936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7" name="Group 195"/>
          <p:cNvGrpSpPr/>
          <p:nvPr/>
        </p:nvGrpSpPr>
        <p:grpSpPr>
          <a:xfrm>
            <a:off x="6280795" y="4235058"/>
            <a:ext cx="416488" cy="533140"/>
            <a:chOff x="6514618" y="4004221"/>
            <a:chExt cx="416488" cy="533140"/>
          </a:xfrm>
        </p:grpSpPr>
        <p:cxnSp>
          <p:nvCxnSpPr>
            <p:cNvPr id="197" name="Straight Connector 196"/>
            <p:cNvCxnSpPr>
              <a:endCxn id="198" idx="7"/>
            </p:cNvCxnSpPr>
            <p:nvPr/>
          </p:nvCxnSpPr>
          <p:spPr bwMode="auto">
            <a:xfrm flipH="1">
              <a:off x="6753070" y="4004221"/>
              <a:ext cx="178036" cy="294687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Oval 197"/>
            <p:cNvSpPr/>
            <p:nvPr/>
          </p:nvSpPr>
          <p:spPr bwMode="auto">
            <a:xfrm>
              <a:off x="6514618" y="4257997"/>
              <a:ext cx="279364" cy="279364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18" name="Group 165"/>
          <p:cNvGrpSpPr/>
          <p:nvPr/>
        </p:nvGrpSpPr>
        <p:grpSpPr>
          <a:xfrm>
            <a:off x="4800600" y="3809998"/>
            <a:ext cx="304800" cy="381000"/>
            <a:chOff x="5715000" y="5181600"/>
            <a:chExt cx="533400" cy="1005840"/>
          </a:xfrm>
        </p:grpSpPr>
        <p:sp>
          <p:nvSpPr>
            <p:cNvPr id="167" name="Oval 166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19" name="Group 180"/>
          <p:cNvGrpSpPr/>
          <p:nvPr/>
        </p:nvGrpSpPr>
        <p:grpSpPr>
          <a:xfrm>
            <a:off x="4800600" y="3886198"/>
            <a:ext cx="304800" cy="381000"/>
            <a:chOff x="5715000" y="5181600"/>
            <a:chExt cx="533400" cy="1005840"/>
          </a:xfrm>
        </p:grpSpPr>
        <p:sp>
          <p:nvSpPr>
            <p:cNvPr id="182" name="Oval 181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20" name="Group 189"/>
          <p:cNvGrpSpPr/>
          <p:nvPr/>
        </p:nvGrpSpPr>
        <p:grpSpPr>
          <a:xfrm>
            <a:off x="4800600" y="3962398"/>
            <a:ext cx="304800" cy="381000"/>
            <a:chOff x="5715000" y="5181600"/>
            <a:chExt cx="533400" cy="1005840"/>
          </a:xfrm>
        </p:grpSpPr>
        <p:sp>
          <p:nvSpPr>
            <p:cNvPr id="191" name="Oval 190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21" name="Group 198"/>
          <p:cNvGrpSpPr/>
          <p:nvPr/>
        </p:nvGrpSpPr>
        <p:grpSpPr>
          <a:xfrm>
            <a:off x="7086600" y="3428998"/>
            <a:ext cx="304800" cy="381000"/>
            <a:chOff x="5715000" y="5181600"/>
            <a:chExt cx="533400" cy="1005840"/>
          </a:xfrm>
        </p:grpSpPr>
        <p:sp>
          <p:nvSpPr>
            <p:cNvPr id="200" name="Oval 199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22" name="Group 201"/>
          <p:cNvGrpSpPr/>
          <p:nvPr/>
        </p:nvGrpSpPr>
        <p:grpSpPr>
          <a:xfrm>
            <a:off x="7467600" y="3962398"/>
            <a:ext cx="304800" cy="381000"/>
            <a:chOff x="5715000" y="5181600"/>
            <a:chExt cx="533400" cy="1005840"/>
          </a:xfrm>
        </p:grpSpPr>
        <p:sp>
          <p:nvSpPr>
            <p:cNvPr id="203" name="Oval 202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23" name="Group 204"/>
          <p:cNvGrpSpPr/>
          <p:nvPr/>
        </p:nvGrpSpPr>
        <p:grpSpPr>
          <a:xfrm>
            <a:off x="7162800" y="4495798"/>
            <a:ext cx="304800" cy="381000"/>
            <a:chOff x="5715000" y="5181600"/>
            <a:chExt cx="533400" cy="1005840"/>
          </a:xfrm>
        </p:grpSpPr>
        <p:sp>
          <p:nvSpPr>
            <p:cNvPr id="206" name="Oval 205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208" name="Rectangle 207"/>
          <p:cNvSpPr/>
          <p:nvPr/>
        </p:nvSpPr>
        <p:spPr bwMode="auto">
          <a:xfrm>
            <a:off x="0" y="1514255"/>
            <a:ext cx="8991600" cy="5334000"/>
          </a:xfrm>
          <a:prstGeom prst="rect">
            <a:avLst/>
          </a:prstGeom>
          <a:solidFill>
            <a:schemeClr val="bg1">
              <a:alpha val="83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973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C -0.03924 -0.03379 -0.07847 -0.06736 -0.10799 -0.06597 C -0.1375 -0.06458 -0.15747 -0.02824 -0.17743 0.0081 " pathEditMode="relative" ptsTypes="a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 -0.08889 " pathEditMode="relative" ptsTypes="AA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4167 -0.05556 " pathEditMode="relative" ptsTypes="AA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6E-6 3.74247E-6 L 0.05557 -0.07481 C 0.0672 -0.09171 0.08474 -0.10098 0.10297 -0.10098 C 0.12381 -0.10098 0.14048 -0.09171 0.15211 -0.07481 L 0.2082 3.74247E-6 " pathEditMode="relative" rAng="0" ptsTypes="FffFF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1" y="-5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1 0.0081 L -0.06911 0.0247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8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48E-6 -1.84345E-6 L 0.19673 -0.00185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1 -0.00301 L -0.03577 0.06924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" y="36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6366E-6 2.70959E-6 L 0.1917 2.70959E-6 " pathEditMode="relative" ptsTypes="AA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03 -0.08893 L 2.0837E-7 8.66142E-7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2" y="4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09" grpId="0" animBg="1"/>
      <p:bldP spid="165" grpId="0" animBg="1"/>
      <p:bldP spid="165" grpId="1" animBg="1"/>
      <p:bldP spid="165" grpId="2" animBg="1"/>
      <p:bldP spid="165" grpId="3" animBg="1"/>
      <p:bldP spid="20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GraphLab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3" name="Group 256"/>
          <p:cNvGrpSpPr/>
          <p:nvPr/>
        </p:nvGrpSpPr>
        <p:grpSpPr>
          <a:xfrm>
            <a:off x="1295400" y="4572000"/>
            <a:ext cx="1981200" cy="1465523"/>
            <a:chOff x="6705600" y="1066800"/>
            <a:chExt cx="1981200" cy="1465523"/>
          </a:xfrm>
        </p:grpSpPr>
        <p:sp>
          <p:nvSpPr>
            <p:cNvPr id="14" name="TextBox 13"/>
            <p:cNvSpPr txBox="1"/>
            <p:nvPr/>
          </p:nvSpPr>
          <p:spPr>
            <a:xfrm>
              <a:off x="6705600" y="10668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Scheduler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87"/>
            <p:cNvGrpSpPr/>
            <p:nvPr/>
          </p:nvGrpSpPr>
          <p:grpSpPr>
            <a:xfrm rot="5400000">
              <a:off x="7420638" y="1418562"/>
              <a:ext cx="703523" cy="1524000"/>
              <a:chOff x="220878" y="1582423"/>
              <a:chExt cx="1339072" cy="2900753"/>
            </a:xfrm>
          </p:grpSpPr>
          <p:sp>
            <p:nvSpPr>
              <p:cNvPr id="82" name="Up Arrow 81"/>
              <p:cNvSpPr/>
              <p:nvPr/>
            </p:nvSpPr>
            <p:spPr bwMode="auto">
              <a:xfrm>
                <a:off x="220878" y="1582423"/>
                <a:ext cx="1339072" cy="2900753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766990" y="231197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766990" y="284349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766990" y="337501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766990" y="3906534"/>
                <a:ext cx="276097" cy="2760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</p:grpSp>
      <p:grpSp>
        <p:nvGrpSpPr>
          <p:cNvPr id="5" name="Group 269"/>
          <p:cNvGrpSpPr/>
          <p:nvPr/>
        </p:nvGrpSpPr>
        <p:grpSpPr>
          <a:xfrm>
            <a:off x="4648200" y="4495800"/>
            <a:ext cx="3851499" cy="1869662"/>
            <a:chOff x="4495800" y="4267200"/>
            <a:chExt cx="3851499" cy="1869662"/>
          </a:xfrm>
        </p:grpSpPr>
        <p:sp>
          <p:nvSpPr>
            <p:cNvPr id="17" name="TextBox 16"/>
            <p:cNvSpPr txBox="1"/>
            <p:nvPr/>
          </p:nvSpPr>
          <p:spPr>
            <a:xfrm>
              <a:off x="4953000" y="4267200"/>
              <a:ext cx="2942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Consistency Model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6" name="Group 123"/>
            <p:cNvGrpSpPr/>
            <p:nvPr/>
          </p:nvGrpSpPr>
          <p:grpSpPr>
            <a:xfrm>
              <a:off x="4495800" y="4876800"/>
              <a:ext cx="3851499" cy="1260062"/>
              <a:chOff x="2905452" y="3733800"/>
              <a:chExt cx="8384848" cy="2743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4584700" y="3733800"/>
                <a:ext cx="5029200" cy="27432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700" y="4114800"/>
                <a:ext cx="2895600" cy="2133600"/>
              </a:xfrm>
              <a:prstGeom prst="ellipse">
                <a:avLst/>
              </a:prstGeom>
              <a:ln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594475" y="4457700"/>
                <a:ext cx="1143000" cy="1600200"/>
              </a:xfrm>
              <a:prstGeom prst="ellipse">
                <a:avLst/>
              </a:prstGeom>
              <a:ln>
                <a:prstDash val="sysDot"/>
                <a:tailEnd type="none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823075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868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Oval 6"/>
              <p:cNvSpPr/>
              <p:nvPr/>
            </p:nvSpPr>
            <p:spPr>
              <a:xfrm>
                <a:off x="4877127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Curved Connector 102"/>
              <p:cNvCxnSpPr>
                <a:stCxn id="98" idx="2"/>
                <a:endCxn id="100" idx="6"/>
              </p:cNvCxnSpPr>
              <p:nvPr/>
            </p:nvCxnSpPr>
            <p:spPr>
              <a:xfrm rot="10800000">
                <a:off x="5639129" y="5295904"/>
                <a:ext cx="1183948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4" name="Cube 103"/>
              <p:cNvSpPr/>
              <p:nvPr/>
            </p:nvSpPr>
            <p:spPr>
              <a:xfrm>
                <a:off x="6116818" y="5096450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Cube 106"/>
              <p:cNvSpPr/>
              <p:nvPr/>
            </p:nvSpPr>
            <p:spPr>
              <a:xfrm>
                <a:off x="889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Cube 107"/>
              <p:cNvSpPr/>
              <p:nvPr/>
            </p:nvSpPr>
            <p:spPr>
              <a:xfrm>
                <a:off x="70361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Cube 108"/>
              <p:cNvSpPr/>
              <p:nvPr/>
            </p:nvSpPr>
            <p:spPr>
              <a:xfrm>
                <a:off x="5080327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0" name="Curved Connector 109"/>
              <p:cNvCxnSpPr>
                <a:stCxn id="99" idx="2"/>
                <a:endCxn id="98" idx="6"/>
              </p:cNvCxnSpPr>
              <p:nvPr/>
            </p:nvCxnSpPr>
            <p:spPr>
              <a:xfrm rot="10800000" flipV="1">
                <a:off x="7585074" y="5295899"/>
                <a:ext cx="1102054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1" name="Cube 110"/>
              <p:cNvSpPr/>
              <p:nvPr/>
            </p:nvSpPr>
            <p:spPr>
              <a:xfrm>
                <a:off x="7937827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528300" y="4914900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10731500" y="5105400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6" name="Curved Connector 115"/>
              <p:cNvCxnSpPr>
                <a:stCxn id="112" idx="2"/>
                <a:endCxn id="99" idx="6"/>
              </p:cNvCxnSpPr>
              <p:nvPr/>
            </p:nvCxnSpPr>
            <p:spPr>
              <a:xfrm rot="10800000">
                <a:off x="9449127" y="5295902"/>
                <a:ext cx="1079174" cy="3457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7" name="Cube 116"/>
              <p:cNvSpPr/>
              <p:nvPr/>
            </p:nvSpPr>
            <p:spPr>
              <a:xfrm>
                <a:off x="9779000" y="5114925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2905452" y="4924425"/>
                <a:ext cx="762000" cy="762000"/>
              </a:xfrm>
              <a:prstGeom prst="ellips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20" name="Curved Connector 119"/>
              <p:cNvCxnSpPr>
                <a:stCxn id="100" idx="2"/>
                <a:endCxn id="118" idx="6"/>
              </p:cNvCxnSpPr>
              <p:nvPr/>
            </p:nvCxnSpPr>
            <p:spPr>
              <a:xfrm rot="10800000" flipV="1">
                <a:off x="3667453" y="5295899"/>
                <a:ext cx="1209676" cy="9525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1" name="Cube 120"/>
              <p:cNvSpPr/>
              <p:nvPr/>
            </p:nvSpPr>
            <p:spPr>
              <a:xfrm>
                <a:off x="4061153" y="5105398"/>
                <a:ext cx="371147" cy="381001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Cube 122"/>
              <p:cNvSpPr/>
              <p:nvPr/>
            </p:nvSpPr>
            <p:spPr>
              <a:xfrm>
                <a:off x="3108652" y="5114925"/>
                <a:ext cx="371148" cy="381000"/>
              </a:xfrm>
              <a:prstGeom prst="cube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Group 4"/>
          <p:cNvGrpSpPr/>
          <p:nvPr/>
        </p:nvGrpSpPr>
        <p:grpSpPr>
          <a:xfrm>
            <a:off x="609600" y="1219200"/>
            <a:ext cx="3581400" cy="2835405"/>
            <a:chOff x="381000" y="1219200"/>
            <a:chExt cx="3581400" cy="2835405"/>
          </a:xfrm>
        </p:grpSpPr>
        <p:sp>
          <p:nvSpPr>
            <p:cNvPr id="7" name="TextBox 6"/>
            <p:cNvSpPr txBox="1"/>
            <p:nvPr/>
          </p:nvSpPr>
          <p:spPr>
            <a:xfrm>
              <a:off x="381000" y="1219200"/>
              <a:ext cx="3581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Graph Based</a:t>
              </a:r>
            </a:p>
            <a:p>
              <a:pPr algn="ctr"/>
              <a:r>
                <a:rPr lang="en-US" sz="2800" i="1" dirty="0" smtClean="0">
                  <a:solidFill>
                    <a:prstClr val="black"/>
                  </a:solidFill>
                </a:rPr>
                <a:t>Data Representation</a:t>
              </a:r>
              <a:endParaRPr lang="en-US" sz="2800" i="1" dirty="0">
                <a:solidFill>
                  <a:prstClr val="black"/>
                </a:solidFill>
              </a:endParaRPr>
            </a:p>
          </p:txBody>
        </p:sp>
        <p:grpSp>
          <p:nvGrpSpPr>
            <p:cNvPr id="9" name="Group 206"/>
            <p:cNvGrpSpPr/>
            <p:nvPr/>
          </p:nvGrpSpPr>
          <p:grpSpPr>
            <a:xfrm>
              <a:off x="1143000" y="2362200"/>
              <a:ext cx="2172054" cy="1692405"/>
              <a:chOff x="457200" y="2895600"/>
              <a:chExt cx="4122177" cy="3211886"/>
            </a:xfrm>
          </p:grpSpPr>
          <p:cxnSp>
            <p:nvCxnSpPr>
              <p:cNvPr id="210" name="Straight Arrow Connector 209"/>
              <p:cNvCxnSpPr>
                <a:stCxn id="216" idx="6"/>
                <a:endCxn id="217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17" idx="6"/>
                <a:endCxn id="218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22" idx="7"/>
                <a:endCxn id="217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>
                <a:stCxn id="224" idx="1"/>
                <a:endCxn id="218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>
                <a:stCxn id="223" idx="7"/>
                <a:endCxn id="218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>
                <a:stCxn id="223" idx="1"/>
                <a:endCxn id="217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6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19" name="Oval 4"/>
              <p:cNvSpPr/>
              <p:nvPr/>
            </p:nvSpPr>
            <p:spPr bwMode="auto">
              <a:xfrm>
                <a:off x="464577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 bwMode="auto">
              <a:xfrm>
                <a:off x="19506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 bwMode="auto">
              <a:xfrm>
                <a:off x="3436778" y="57150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2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225" name="Straight Arrow Connector 224"/>
              <p:cNvCxnSpPr>
                <a:stCxn id="219" idx="6"/>
                <a:endCxn id="220" idx="2"/>
              </p:cNvCxnSpPr>
              <p:nvPr/>
            </p:nvCxnSpPr>
            <p:spPr bwMode="auto">
              <a:xfrm>
                <a:off x="857063" y="59112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>
                <a:stCxn id="220" idx="6"/>
                <a:endCxn id="221" idx="2"/>
              </p:cNvCxnSpPr>
              <p:nvPr/>
            </p:nvCxnSpPr>
            <p:spPr bwMode="auto">
              <a:xfrm>
                <a:off x="2343164" y="59112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>
                <a:stCxn id="220" idx="1"/>
                <a:endCxn id="222" idx="5"/>
              </p:cNvCxnSpPr>
              <p:nvPr/>
            </p:nvCxnSpPr>
            <p:spPr bwMode="auto">
              <a:xfrm rot="16200000" flipV="1">
                <a:off x="1209221" y="4973543"/>
                <a:ext cx="1139412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stCxn id="221" idx="7"/>
                <a:endCxn id="224" idx="3"/>
              </p:cNvCxnSpPr>
              <p:nvPr/>
            </p:nvCxnSpPr>
            <p:spPr bwMode="auto">
              <a:xfrm rot="5400000" flipH="1" flipV="1">
                <a:off x="34383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>
                <a:stCxn id="221" idx="1"/>
                <a:endCxn id="223" idx="5"/>
              </p:cNvCxnSpPr>
              <p:nvPr/>
            </p:nvCxnSpPr>
            <p:spPr bwMode="auto">
              <a:xfrm rot="16200000" flipV="1">
                <a:off x="2695322" y="4973543"/>
                <a:ext cx="1139412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>
                <a:stCxn id="220" idx="7"/>
                <a:endCxn id="223" idx="3"/>
              </p:cNvCxnSpPr>
              <p:nvPr/>
            </p:nvCxnSpPr>
            <p:spPr bwMode="auto">
              <a:xfrm rot="5400000" flipH="1" flipV="1">
                <a:off x="1952271" y="4966481"/>
                <a:ext cx="1139412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" name="Group 182"/>
              <p:cNvGrpSpPr/>
              <p:nvPr/>
            </p:nvGrpSpPr>
            <p:grpSpPr>
              <a:xfrm>
                <a:off x="457200" y="2971800"/>
                <a:ext cx="4073636" cy="3124200"/>
                <a:chOff x="602223" y="2884114"/>
                <a:chExt cx="4073636" cy="3124200"/>
              </a:xfrm>
            </p:grpSpPr>
            <p:sp>
              <p:nvSpPr>
                <p:cNvPr id="245" name="Cube 244"/>
                <p:cNvSpPr/>
                <p:nvPr/>
              </p:nvSpPr>
              <p:spPr bwMode="auto">
                <a:xfrm>
                  <a:off x="658141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6" name="Cube 245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7" name="Cube 246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8" name="Cube 247"/>
                <p:cNvSpPr/>
                <p:nvPr/>
              </p:nvSpPr>
              <p:spPr bwMode="auto">
                <a:xfrm>
                  <a:off x="13716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9" name="Cube 248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0" name="Cube 249"/>
                <p:cNvSpPr/>
                <p:nvPr/>
              </p:nvSpPr>
              <p:spPr bwMode="auto">
                <a:xfrm>
                  <a:off x="3629941" y="56942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1" name="Cube 250"/>
                <p:cNvSpPr/>
                <p:nvPr/>
              </p:nvSpPr>
              <p:spPr bwMode="auto">
                <a:xfrm>
                  <a:off x="2140917" y="565610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2" name="Cube 251"/>
                <p:cNvSpPr/>
                <p:nvPr/>
              </p:nvSpPr>
              <p:spPr bwMode="auto">
                <a:xfrm>
                  <a:off x="602223" y="57035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53" name="Cube 252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1" name="Group 192"/>
              <p:cNvGrpSpPr/>
              <p:nvPr/>
            </p:nvGrpSpPr>
            <p:grpSpPr>
              <a:xfrm>
                <a:off x="1214690" y="2935878"/>
                <a:ext cx="3029680" cy="3147054"/>
                <a:chOff x="1359713" y="2848192"/>
                <a:chExt cx="3029680" cy="3147054"/>
              </a:xfrm>
            </p:grpSpPr>
            <p:sp>
              <p:nvSpPr>
                <p:cNvPr id="233" name="Cube 232"/>
                <p:cNvSpPr/>
                <p:nvPr/>
              </p:nvSpPr>
              <p:spPr bwMode="auto">
                <a:xfrm>
                  <a:off x="1359713" y="2864458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4" name="Cube 233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5" name="Cube 234"/>
                <p:cNvSpPr/>
                <p:nvPr/>
              </p:nvSpPr>
              <p:spPr bwMode="auto">
                <a:xfrm>
                  <a:off x="1750686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6" name="Cube 235"/>
                <p:cNvSpPr/>
                <p:nvPr/>
              </p:nvSpPr>
              <p:spPr bwMode="auto">
                <a:xfrm>
                  <a:off x="2547982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7" name="Cube 236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 bwMode="auto">
                <a:xfrm>
                  <a:off x="1737986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 bwMode="auto">
                <a:xfrm>
                  <a:off x="2535282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 bwMode="auto">
                <a:xfrm>
                  <a:off x="3270001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2" name="Cube 241"/>
                <p:cNvSpPr/>
                <p:nvPr/>
              </p:nvSpPr>
              <p:spPr bwMode="auto">
                <a:xfrm>
                  <a:off x="4044234" y="4943581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3" name="Cube 242"/>
                <p:cNvSpPr/>
                <p:nvPr/>
              </p:nvSpPr>
              <p:spPr bwMode="auto">
                <a:xfrm>
                  <a:off x="1359713" y="5690446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4" name="Cube 243"/>
                <p:cNvSpPr/>
                <p:nvPr/>
              </p:nvSpPr>
              <p:spPr bwMode="auto">
                <a:xfrm>
                  <a:off x="2875826" y="5674180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</p:grpSp>
      <p:grpSp>
        <p:nvGrpSpPr>
          <p:cNvPr id="12" name="Group 2"/>
          <p:cNvGrpSpPr/>
          <p:nvPr/>
        </p:nvGrpSpPr>
        <p:grpSpPr>
          <a:xfrm>
            <a:off x="5029200" y="1219200"/>
            <a:ext cx="3048000" cy="2826717"/>
            <a:chOff x="5029200" y="1219200"/>
            <a:chExt cx="3048000" cy="2826717"/>
          </a:xfrm>
        </p:grpSpPr>
        <p:grpSp>
          <p:nvGrpSpPr>
            <p:cNvPr id="13" name="Group 205"/>
            <p:cNvGrpSpPr/>
            <p:nvPr/>
          </p:nvGrpSpPr>
          <p:grpSpPr>
            <a:xfrm>
              <a:off x="5413269" y="2209800"/>
              <a:ext cx="2435331" cy="1836117"/>
              <a:chOff x="464577" y="2641600"/>
              <a:chExt cx="4388704" cy="3308862"/>
            </a:xfrm>
          </p:grpSpPr>
          <p:sp>
            <p:nvSpPr>
              <p:cNvPr id="160" name="Freeform 159"/>
              <p:cNvSpPr/>
              <p:nvPr/>
            </p:nvSpPr>
            <p:spPr bwMode="auto">
              <a:xfrm>
                <a:off x="1706269" y="2641600"/>
                <a:ext cx="3147012" cy="2295407"/>
              </a:xfrm>
              <a:custGeom>
                <a:avLst/>
                <a:gdLst>
                  <a:gd name="connsiteX0" fmla="*/ 1930400 w 3149600"/>
                  <a:gd name="connsiteY0" fmla="*/ 159926 h 2455333"/>
                  <a:gd name="connsiteX1" fmla="*/ 237067 w 3149600"/>
                  <a:gd name="connsiteY1" fmla="*/ 193793 h 2455333"/>
                  <a:gd name="connsiteX2" fmla="*/ 508000 w 3149600"/>
                  <a:gd name="connsiteY2" fmla="*/ 1322682 h 2455333"/>
                  <a:gd name="connsiteX3" fmla="*/ 993423 w 3149600"/>
                  <a:gd name="connsiteY3" fmla="*/ 2304815 h 2455333"/>
                  <a:gd name="connsiteX4" fmla="*/ 1569156 w 3149600"/>
                  <a:gd name="connsiteY4" fmla="*/ 2225793 h 2455333"/>
                  <a:gd name="connsiteX5" fmla="*/ 1919111 w 3149600"/>
                  <a:gd name="connsiteY5" fmla="*/ 1175926 h 2455333"/>
                  <a:gd name="connsiteX6" fmla="*/ 2291645 w 3149600"/>
                  <a:gd name="connsiteY6" fmla="*/ 2135482 h 2455333"/>
                  <a:gd name="connsiteX7" fmla="*/ 2889956 w 3149600"/>
                  <a:gd name="connsiteY7" fmla="*/ 2304815 h 2455333"/>
                  <a:gd name="connsiteX8" fmla="*/ 3081867 w 3149600"/>
                  <a:gd name="connsiteY8" fmla="*/ 1841970 h 2455333"/>
                  <a:gd name="connsiteX9" fmla="*/ 2483556 w 3149600"/>
                  <a:gd name="connsiteY9" fmla="*/ 600193 h 2455333"/>
                  <a:gd name="connsiteX10" fmla="*/ 1930400 w 3149600"/>
                  <a:gd name="connsiteY10" fmla="*/ 159926 h 2455333"/>
                  <a:gd name="connsiteX0" fmla="*/ 1969911 w 3155244"/>
                  <a:gd name="connsiteY0" fmla="*/ 96426 h 2468033"/>
                  <a:gd name="connsiteX1" fmla="*/ 242711 w 3155244"/>
                  <a:gd name="connsiteY1" fmla="*/ 206493 h 2468033"/>
                  <a:gd name="connsiteX2" fmla="*/ 513644 w 3155244"/>
                  <a:gd name="connsiteY2" fmla="*/ 1335382 h 2468033"/>
                  <a:gd name="connsiteX3" fmla="*/ 999067 w 3155244"/>
                  <a:gd name="connsiteY3" fmla="*/ 2317515 h 2468033"/>
                  <a:gd name="connsiteX4" fmla="*/ 1574800 w 3155244"/>
                  <a:gd name="connsiteY4" fmla="*/ 2238493 h 2468033"/>
                  <a:gd name="connsiteX5" fmla="*/ 1924755 w 3155244"/>
                  <a:gd name="connsiteY5" fmla="*/ 1188626 h 2468033"/>
                  <a:gd name="connsiteX6" fmla="*/ 2297289 w 3155244"/>
                  <a:gd name="connsiteY6" fmla="*/ 2148182 h 2468033"/>
                  <a:gd name="connsiteX7" fmla="*/ 2895600 w 3155244"/>
                  <a:gd name="connsiteY7" fmla="*/ 2317515 h 2468033"/>
                  <a:gd name="connsiteX8" fmla="*/ 3087511 w 3155244"/>
                  <a:gd name="connsiteY8" fmla="*/ 1854670 h 2468033"/>
                  <a:gd name="connsiteX9" fmla="*/ 2489200 w 3155244"/>
                  <a:gd name="connsiteY9" fmla="*/ 612893 h 2468033"/>
                  <a:gd name="connsiteX10" fmla="*/ 1969911 w 3155244"/>
                  <a:gd name="connsiteY10" fmla="*/ 96426 h 2468033"/>
                  <a:gd name="connsiteX0" fmla="*/ 1969911 w 3165592"/>
                  <a:gd name="connsiteY0" fmla="*/ 96426 h 2468033"/>
                  <a:gd name="connsiteX1" fmla="*/ 242711 w 3165592"/>
                  <a:gd name="connsiteY1" fmla="*/ 206493 h 2468033"/>
                  <a:gd name="connsiteX2" fmla="*/ 513644 w 3165592"/>
                  <a:gd name="connsiteY2" fmla="*/ 1335382 h 2468033"/>
                  <a:gd name="connsiteX3" fmla="*/ 999067 w 3165592"/>
                  <a:gd name="connsiteY3" fmla="*/ 2317515 h 2468033"/>
                  <a:gd name="connsiteX4" fmla="*/ 1574800 w 3165592"/>
                  <a:gd name="connsiteY4" fmla="*/ 2238493 h 2468033"/>
                  <a:gd name="connsiteX5" fmla="*/ 1924755 w 3165592"/>
                  <a:gd name="connsiteY5" fmla="*/ 1188626 h 2468033"/>
                  <a:gd name="connsiteX6" fmla="*/ 2297289 w 3165592"/>
                  <a:gd name="connsiteY6" fmla="*/ 2148182 h 2468033"/>
                  <a:gd name="connsiteX7" fmla="*/ 2895600 w 3165592"/>
                  <a:gd name="connsiteY7" fmla="*/ 2317515 h 2468033"/>
                  <a:gd name="connsiteX8" fmla="*/ 3087511 w 3165592"/>
                  <a:gd name="connsiteY8" fmla="*/ 1854670 h 2468033"/>
                  <a:gd name="connsiteX9" fmla="*/ 2427111 w 3165592"/>
                  <a:gd name="connsiteY9" fmla="*/ 477426 h 2468033"/>
                  <a:gd name="connsiteX10" fmla="*/ 1969911 w 3165592"/>
                  <a:gd name="connsiteY10" fmla="*/ 96426 h 2468033"/>
                  <a:gd name="connsiteX0" fmla="*/ 1881011 w 3152892"/>
                  <a:gd name="connsiteY0" fmla="*/ 96426 h 2468033"/>
                  <a:gd name="connsiteX1" fmla="*/ 230011 w 3152892"/>
                  <a:gd name="connsiteY1" fmla="*/ 206493 h 2468033"/>
                  <a:gd name="connsiteX2" fmla="*/ 500944 w 3152892"/>
                  <a:gd name="connsiteY2" fmla="*/ 1335382 h 2468033"/>
                  <a:gd name="connsiteX3" fmla="*/ 986367 w 3152892"/>
                  <a:gd name="connsiteY3" fmla="*/ 2317515 h 2468033"/>
                  <a:gd name="connsiteX4" fmla="*/ 1562100 w 3152892"/>
                  <a:gd name="connsiteY4" fmla="*/ 2238493 h 2468033"/>
                  <a:gd name="connsiteX5" fmla="*/ 1912055 w 3152892"/>
                  <a:gd name="connsiteY5" fmla="*/ 1188626 h 2468033"/>
                  <a:gd name="connsiteX6" fmla="*/ 2284589 w 3152892"/>
                  <a:gd name="connsiteY6" fmla="*/ 2148182 h 2468033"/>
                  <a:gd name="connsiteX7" fmla="*/ 2882900 w 3152892"/>
                  <a:gd name="connsiteY7" fmla="*/ 2317515 h 2468033"/>
                  <a:gd name="connsiteX8" fmla="*/ 3074811 w 3152892"/>
                  <a:gd name="connsiteY8" fmla="*/ 1854670 h 2468033"/>
                  <a:gd name="connsiteX9" fmla="*/ 2414411 w 3152892"/>
                  <a:gd name="connsiteY9" fmla="*/ 477426 h 2468033"/>
                  <a:gd name="connsiteX10" fmla="*/ 1881011 w 3152892"/>
                  <a:gd name="connsiteY10" fmla="*/ 96426 h 24680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690511 w 2962392"/>
                  <a:gd name="connsiteY0" fmla="*/ 83726 h 2455333"/>
                  <a:gd name="connsiteX1" fmla="*/ 547511 w 2962392"/>
                  <a:gd name="connsiteY1" fmla="*/ 159926 h 2455333"/>
                  <a:gd name="connsiteX2" fmla="*/ 39511 w 2962392"/>
                  <a:gd name="connsiteY2" fmla="*/ 193793 h 2455333"/>
                  <a:gd name="connsiteX3" fmla="*/ 310444 w 2962392"/>
                  <a:gd name="connsiteY3" fmla="*/ 1322682 h 2455333"/>
                  <a:gd name="connsiteX4" fmla="*/ 795867 w 2962392"/>
                  <a:gd name="connsiteY4" fmla="*/ 2304815 h 2455333"/>
                  <a:gd name="connsiteX5" fmla="*/ 1371600 w 2962392"/>
                  <a:gd name="connsiteY5" fmla="*/ 2225793 h 2455333"/>
                  <a:gd name="connsiteX6" fmla="*/ 1721555 w 2962392"/>
                  <a:gd name="connsiteY6" fmla="*/ 1175926 h 2455333"/>
                  <a:gd name="connsiteX7" fmla="*/ 2094089 w 2962392"/>
                  <a:gd name="connsiteY7" fmla="*/ 2135482 h 2455333"/>
                  <a:gd name="connsiteX8" fmla="*/ 2692400 w 2962392"/>
                  <a:gd name="connsiteY8" fmla="*/ 2304815 h 2455333"/>
                  <a:gd name="connsiteX9" fmla="*/ 2884311 w 2962392"/>
                  <a:gd name="connsiteY9" fmla="*/ 1841970 h 2455333"/>
                  <a:gd name="connsiteX10" fmla="*/ 2223911 w 2962392"/>
                  <a:gd name="connsiteY10" fmla="*/ 464726 h 2455333"/>
                  <a:gd name="connsiteX11" fmla="*/ 1690511 w 2962392"/>
                  <a:gd name="connsiteY11" fmla="*/ 83726 h 2455333"/>
                  <a:gd name="connsiteX0" fmla="*/ 17921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92111 w 3063992"/>
                  <a:gd name="connsiteY11" fmla="*/ 50800 h 2422407"/>
                  <a:gd name="connsiteX0" fmla="*/ 1715911 w 3063992"/>
                  <a:gd name="connsiteY0" fmla="*/ 50800 h 2422407"/>
                  <a:gd name="connsiteX1" fmla="*/ 649111 w 3063992"/>
                  <a:gd name="connsiteY1" fmla="*/ 127000 h 2422407"/>
                  <a:gd name="connsiteX2" fmla="*/ 39511 w 3063992"/>
                  <a:gd name="connsiteY2" fmla="*/ 279400 h 2422407"/>
                  <a:gd name="connsiteX3" fmla="*/ 412044 w 3063992"/>
                  <a:gd name="connsiteY3" fmla="*/ 1289756 h 2422407"/>
                  <a:gd name="connsiteX4" fmla="*/ 897467 w 3063992"/>
                  <a:gd name="connsiteY4" fmla="*/ 2271889 h 2422407"/>
                  <a:gd name="connsiteX5" fmla="*/ 1473200 w 3063992"/>
                  <a:gd name="connsiteY5" fmla="*/ 2192867 h 2422407"/>
                  <a:gd name="connsiteX6" fmla="*/ 1823155 w 3063992"/>
                  <a:gd name="connsiteY6" fmla="*/ 1143000 h 2422407"/>
                  <a:gd name="connsiteX7" fmla="*/ 2195689 w 3063992"/>
                  <a:gd name="connsiteY7" fmla="*/ 2102556 h 2422407"/>
                  <a:gd name="connsiteX8" fmla="*/ 2794000 w 3063992"/>
                  <a:gd name="connsiteY8" fmla="*/ 2271889 h 2422407"/>
                  <a:gd name="connsiteX9" fmla="*/ 2985911 w 3063992"/>
                  <a:gd name="connsiteY9" fmla="*/ 1809044 h 2422407"/>
                  <a:gd name="connsiteX10" fmla="*/ 2325511 w 3063992"/>
                  <a:gd name="connsiteY10" fmla="*/ 431800 h 2422407"/>
                  <a:gd name="connsiteX11" fmla="*/ 1715911 w 3063992"/>
                  <a:gd name="connsiteY11" fmla="*/ 50800 h 2422407"/>
                  <a:gd name="connsiteX0" fmla="*/ 1779411 w 3127492"/>
                  <a:gd name="connsiteY0" fmla="*/ 38100 h 2409707"/>
                  <a:gd name="connsiteX1" fmla="*/ 1093611 w 3127492"/>
                  <a:gd name="connsiteY1" fmla="*/ 190500 h 2409707"/>
                  <a:gd name="connsiteX2" fmla="*/ 103011 w 3127492"/>
                  <a:gd name="connsiteY2" fmla="*/ 266700 h 2409707"/>
                  <a:gd name="connsiteX3" fmla="*/ 475544 w 3127492"/>
                  <a:gd name="connsiteY3" fmla="*/ 1277056 h 2409707"/>
                  <a:gd name="connsiteX4" fmla="*/ 960967 w 3127492"/>
                  <a:gd name="connsiteY4" fmla="*/ 2259189 h 2409707"/>
                  <a:gd name="connsiteX5" fmla="*/ 1536700 w 3127492"/>
                  <a:gd name="connsiteY5" fmla="*/ 2180167 h 2409707"/>
                  <a:gd name="connsiteX6" fmla="*/ 1886655 w 3127492"/>
                  <a:gd name="connsiteY6" fmla="*/ 1130300 h 2409707"/>
                  <a:gd name="connsiteX7" fmla="*/ 2259189 w 3127492"/>
                  <a:gd name="connsiteY7" fmla="*/ 2089856 h 2409707"/>
                  <a:gd name="connsiteX8" fmla="*/ 2857500 w 3127492"/>
                  <a:gd name="connsiteY8" fmla="*/ 2259189 h 2409707"/>
                  <a:gd name="connsiteX9" fmla="*/ 3049411 w 3127492"/>
                  <a:gd name="connsiteY9" fmla="*/ 1796344 h 2409707"/>
                  <a:gd name="connsiteX10" fmla="*/ 2389011 w 3127492"/>
                  <a:gd name="connsiteY10" fmla="*/ 419100 h 2409707"/>
                  <a:gd name="connsiteX11" fmla="*/ 1779411 w 3127492"/>
                  <a:gd name="connsiteY11" fmla="*/ 38100 h 2409707"/>
                  <a:gd name="connsiteX0" fmla="*/ 1855611 w 3127492"/>
                  <a:gd name="connsiteY0" fmla="*/ 38100 h 2333507"/>
                  <a:gd name="connsiteX1" fmla="*/ 1093611 w 3127492"/>
                  <a:gd name="connsiteY1" fmla="*/ 114300 h 2333507"/>
                  <a:gd name="connsiteX2" fmla="*/ 103011 w 3127492"/>
                  <a:gd name="connsiteY2" fmla="*/ 190500 h 2333507"/>
                  <a:gd name="connsiteX3" fmla="*/ 475544 w 3127492"/>
                  <a:gd name="connsiteY3" fmla="*/ 1200856 h 2333507"/>
                  <a:gd name="connsiteX4" fmla="*/ 960967 w 3127492"/>
                  <a:gd name="connsiteY4" fmla="*/ 2182989 h 2333507"/>
                  <a:gd name="connsiteX5" fmla="*/ 1536700 w 3127492"/>
                  <a:gd name="connsiteY5" fmla="*/ 2103967 h 2333507"/>
                  <a:gd name="connsiteX6" fmla="*/ 1886655 w 3127492"/>
                  <a:gd name="connsiteY6" fmla="*/ 1054100 h 2333507"/>
                  <a:gd name="connsiteX7" fmla="*/ 2259189 w 3127492"/>
                  <a:gd name="connsiteY7" fmla="*/ 2013656 h 2333507"/>
                  <a:gd name="connsiteX8" fmla="*/ 2857500 w 3127492"/>
                  <a:gd name="connsiteY8" fmla="*/ 2182989 h 2333507"/>
                  <a:gd name="connsiteX9" fmla="*/ 3049411 w 3127492"/>
                  <a:gd name="connsiteY9" fmla="*/ 1720144 h 2333507"/>
                  <a:gd name="connsiteX10" fmla="*/ 2389011 w 3127492"/>
                  <a:gd name="connsiteY10" fmla="*/ 342900 h 2333507"/>
                  <a:gd name="connsiteX11" fmla="*/ 1855611 w 3127492"/>
                  <a:gd name="connsiteY11" fmla="*/ 38100 h 2333507"/>
                  <a:gd name="connsiteX0" fmla="*/ 1765300 w 3037181"/>
                  <a:gd name="connsiteY0" fmla="*/ 38100 h 2374900"/>
                  <a:gd name="connsiteX1" fmla="*/ 1003300 w 3037181"/>
                  <a:gd name="connsiteY1" fmla="*/ 114300 h 2374900"/>
                  <a:gd name="connsiteX2" fmla="*/ 12700 w 3037181"/>
                  <a:gd name="connsiteY2" fmla="*/ 190500 h 2374900"/>
                  <a:gd name="connsiteX3" fmla="*/ 1079500 w 3037181"/>
                  <a:gd name="connsiteY3" fmla="*/ 952500 h 2374900"/>
                  <a:gd name="connsiteX4" fmla="*/ 870656 w 3037181"/>
                  <a:gd name="connsiteY4" fmla="*/ 2182989 h 2374900"/>
                  <a:gd name="connsiteX5" fmla="*/ 1446389 w 3037181"/>
                  <a:gd name="connsiteY5" fmla="*/ 2103967 h 2374900"/>
                  <a:gd name="connsiteX6" fmla="*/ 1796344 w 3037181"/>
                  <a:gd name="connsiteY6" fmla="*/ 1054100 h 2374900"/>
                  <a:gd name="connsiteX7" fmla="*/ 2168878 w 3037181"/>
                  <a:gd name="connsiteY7" fmla="*/ 2013656 h 2374900"/>
                  <a:gd name="connsiteX8" fmla="*/ 2767189 w 3037181"/>
                  <a:gd name="connsiteY8" fmla="*/ 2182989 h 2374900"/>
                  <a:gd name="connsiteX9" fmla="*/ 2959100 w 3037181"/>
                  <a:gd name="connsiteY9" fmla="*/ 1720144 h 2374900"/>
                  <a:gd name="connsiteX10" fmla="*/ 2298700 w 3037181"/>
                  <a:gd name="connsiteY10" fmla="*/ 342900 h 2374900"/>
                  <a:gd name="connsiteX11" fmla="*/ 1765300 w 3037181"/>
                  <a:gd name="connsiteY11" fmla="*/ 38100 h 2374900"/>
                  <a:gd name="connsiteX0" fmla="*/ 1765300 w 3037181"/>
                  <a:gd name="connsiteY0" fmla="*/ 38100 h 2239433"/>
                  <a:gd name="connsiteX1" fmla="*/ 1003300 w 3037181"/>
                  <a:gd name="connsiteY1" fmla="*/ 114300 h 2239433"/>
                  <a:gd name="connsiteX2" fmla="*/ 12700 w 3037181"/>
                  <a:gd name="connsiteY2" fmla="*/ 190500 h 2239433"/>
                  <a:gd name="connsiteX3" fmla="*/ 1079500 w 3037181"/>
                  <a:gd name="connsiteY3" fmla="*/ 952500 h 2239433"/>
                  <a:gd name="connsiteX4" fmla="*/ 698500 w 3037181"/>
                  <a:gd name="connsiteY4" fmla="*/ 1866899 h 2239433"/>
                  <a:gd name="connsiteX5" fmla="*/ 1446389 w 3037181"/>
                  <a:gd name="connsiteY5" fmla="*/ 2103967 h 2239433"/>
                  <a:gd name="connsiteX6" fmla="*/ 1796344 w 3037181"/>
                  <a:gd name="connsiteY6" fmla="*/ 1054100 h 2239433"/>
                  <a:gd name="connsiteX7" fmla="*/ 2168878 w 3037181"/>
                  <a:gd name="connsiteY7" fmla="*/ 2013656 h 2239433"/>
                  <a:gd name="connsiteX8" fmla="*/ 2767189 w 3037181"/>
                  <a:gd name="connsiteY8" fmla="*/ 2182989 h 2239433"/>
                  <a:gd name="connsiteX9" fmla="*/ 2959100 w 3037181"/>
                  <a:gd name="connsiteY9" fmla="*/ 1720144 h 2239433"/>
                  <a:gd name="connsiteX10" fmla="*/ 2298700 w 3037181"/>
                  <a:gd name="connsiteY10" fmla="*/ 342900 h 2239433"/>
                  <a:gd name="connsiteX11" fmla="*/ 1765300 w 3037181"/>
                  <a:gd name="connsiteY11" fmla="*/ 38100 h 2239433"/>
                  <a:gd name="connsiteX0" fmla="*/ 1765300 w 3037181"/>
                  <a:gd name="connsiteY0" fmla="*/ 38100 h 2231908"/>
                  <a:gd name="connsiteX1" fmla="*/ 1003300 w 3037181"/>
                  <a:gd name="connsiteY1" fmla="*/ 114300 h 2231908"/>
                  <a:gd name="connsiteX2" fmla="*/ 12700 w 3037181"/>
                  <a:gd name="connsiteY2" fmla="*/ 190500 h 2231908"/>
                  <a:gd name="connsiteX3" fmla="*/ 1079500 w 3037181"/>
                  <a:gd name="connsiteY3" fmla="*/ 952500 h 2231908"/>
                  <a:gd name="connsiteX4" fmla="*/ 698500 w 3037181"/>
                  <a:gd name="connsiteY4" fmla="*/ 1866899 h 2231908"/>
                  <a:gd name="connsiteX5" fmla="*/ 1384300 w 3037181"/>
                  <a:gd name="connsiteY5" fmla="*/ 2095500 h 2231908"/>
                  <a:gd name="connsiteX6" fmla="*/ 1796344 w 3037181"/>
                  <a:gd name="connsiteY6" fmla="*/ 1054100 h 2231908"/>
                  <a:gd name="connsiteX7" fmla="*/ 2168878 w 3037181"/>
                  <a:gd name="connsiteY7" fmla="*/ 2013656 h 2231908"/>
                  <a:gd name="connsiteX8" fmla="*/ 2767189 w 3037181"/>
                  <a:gd name="connsiteY8" fmla="*/ 2182989 h 2231908"/>
                  <a:gd name="connsiteX9" fmla="*/ 2959100 w 3037181"/>
                  <a:gd name="connsiteY9" fmla="*/ 1720144 h 2231908"/>
                  <a:gd name="connsiteX10" fmla="*/ 2298700 w 3037181"/>
                  <a:gd name="connsiteY10" fmla="*/ 342900 h 2231908"/>
                  <a:gd name="connsiteX11" fmla="*/ 1765300 w 3037181"/>
                  <a:gd name="connsiteY11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38100 h 2231908"/>
                  <a:gd name="connsiteX1" fmla="*/ 1092200 w 3126081"/>
                  <a:gd name="connsiteY1" fmla="*/ 114300 h 2231908"/>
                  <a:gd name="connsiteX2" fmla="*/ 101600 w 3126081"/>
                  <a:gd name="connsiteY2" fmla="*/ 190500 h 2231908"/>
                  <a:gd name="connsiteX3" fmla="*/ 177800 w 3126081"/>
                  <a:gd name="connsiteY3" fmla="*/ 647700 h 2231908"/>
                  <a:gd name="connsiteX4" fmla="*/ 1168400 w 3126081"/>
                  <a:gd name="connsiteY4" fmla="*/ 952500 h 2231908"/>
                  <a:gd name="connsiteX5" fmla="*/ 787400 w 3126081"/>
                  <a:gd name="connsiteY5" fmla="*/ 1866899 h 2231908"/>
                  <a:gd name="connsiteX6" fmla="*/ 1473200 w 3126081"/>
                  <a:gd name="connsiteY6" fmla="*/ 2095500 h 2231908"/>
                  <a:gd name="connsiteX7" fmla="*/ 1885244 w 3126081"/>
                  <a:gd name="connsiteY7" fmla="*/ 1054100 h 2231908"/>
                  <a:gd name="connsiteX8" fmla="*/ 2257778 w 3126081"/>
                  <a:gd name="connsiteY8" fmla="*/ 2013656 h 2231908"/>
                  <a:gd name="connsiteX9" fmla="*/ 2856089 w 3126081"/>
                  <a:gd name="connsiteY9" fmla="*/ 2182989 h 2231908"/>
                  <a:gd name="connsiteX10" fmla="*/ 3048000 w 3126081"/>
                  <a:gd name="connsiteY10" fmla="*/ 1720144 h 2231908"/>
                  <a:gd name="connsiteX11" fmla="*/ 2387600 w 3126081"/>
                  <a:gd name="connsiteY11" fmla="*/ 342900 h 2231908"/>
                  <a:gd name="connsiteX12" fmla="*/ 1854200 w 3126081"/>
                  <a:gd name="connsiteY12" fmla="*/ 38100 h 2231908"/>
                  <a:gd name="connsiteX0" fmla="*/ 1854200 w 3126081"/>
                  <a:gd name="connsiteY0" fmla="*/ 51741 h 2245549"/>
                  <a:gd name="connsiteX1" fmla="*/ 1092200 w 3126081"/>
                  <a:gd name="connsiteY1" fmla="*/ 127941 h 2245549"/>
                  <a:gd name="connsiteX2" fmla="*/ 101600 w 3126081"/>
                  <a:gd name="connsiteY2" fmla="*/ 204141 h 2245549"/>
                  <a:gd name="connsiteX3" fmla="*/ 177800 w 3126081"/>
                  <a:gd name="connsiteY3" fmla="*/ 661341 h 2245549"/>
                  <a:gd name="connsiteX4" fmla="*/ 1168400 w 3126081"/>
                  <a:gd name="connsiteY4" fmla="*/ 966141 h 2245549"/>
                  <a:gd name="connsiteX5" fmla="*/ 787400 w 3126081"/>
                  <a:gd name="connsiteY5" fmla="*/ 1880540 h 2245549"/>
                  <a:gd name="connsiteX6" fmla="*/ 1473200 w 3126081"/>
                  <a:gd name="connsiteY6" fmla="*/ 2109141 h 2245549"/>
                  <a:gd name="connsiteX7" fmla="*/ 1885244 w 3126081"/>
                  <a:gd name="connsiteY7" fmla="*/ 1067741 h 2245549"/>
                  <a:gd name="connsiteX8" fmla="*/ 2257778 w 3126081"/>
                  <a:gd name="connsiteY8" fmla="*/ 2027297 h 2245549"/>
                  <a:gd name="connsiteX9" fmla="*/ 2856089 w 3126081"/>
                  <a:gd name="connsiteY9" fmla="*/ 2196630 h 2245549"/>
                  <a:gd name="connsiteX10" fmla="*/ 3048000 w 3126081"/>
                  <a:gd name="connsiteY10" fmla="*/ 1733785 h 2245549"/>
                  <a:gd name="connsiteX11" fmla="*/ 2387600 w 3126081"/>
                  <a:gd name="connsiteY11" fmla="*/ 280341 h 2245549"/>
                  <a:gd name="connsiteX12" fmla="*/ 1854200 w 3126081"/>
                  <a:gd name="connsiteY12" fmla="*/ 51741 h 2245549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78000 w 3126081"/>
                  <a:gd name="connsiteY0" fmla="*/ 25400 h 2295407"/>
                  <a:gd name="connsiteX1" fmla="*/ 1092200 w 3126081"/>
                  <a:gd name="connsiteY1" fmla="*/ 177799 h 2295407"/>
                  <a:gd name="connsiteX2" fmla="*/ 101600 w 3126081"/>
                  <a:gd name="connsiteY2" fmla="*/ 253999 h 2295407"/>
                  <a:gd name="connsiteX3" fmla="*/ 177800 w 3126081"/>
                  <a:gd name="connsiteY3" fmla="*/ 711199 h 2295407"/>
                  <a:gd name="connsiteX4" fmla="*/ 1168400 w 3126081"/>
                  <a:gd name="connsiteY4" fmla="*/ 1015999 h 2295407"/>
                  <a:gd name="connsiteX5" fmla="*/ 787400 w 3126081"/>
                  <a:gd name="connsiteY5" fmla="*/ 1930398 h 2295407"/>
                  <a:gd name="connsiteX6" fmla="*/ 1473200 w 3126081"/>
                  <a:gd name="connsiteY6" fmla="*/ 2158999 h 2295407"/>
                  <a:gd name="connsiteX7" fmla="*/ 1885244 w 3126081"/>
                  <a:gd name="connsiteY7" fmla="*/ 1117599 h 2295407"/>
                  <a:gd name="connsiteX8" fmla="*/ 2257778 w 3126081"/>
                  <a:gd name="connsiteY8" fmla="*/ 2077155 h 2295407"/>
                  <a:gd name="connsiteX9" fmla="*/ 2856089 w 3126081"/>
                  <a:gd name="connsiteY9" fmla="*/ 2246488 h 2295407"/>
                  <a:gd name="connsiteX10" fmla="*/ 3048000 w 3126081"/>
                  <a:gd name="connsiteY10" fmla="*/ 1783643 h 2295407"/>
                  <a:gd name="connsiteX11" fmla="*/ 2387600 w 3126081"/>
                  <a:gd name="connsiteY11" fmla="*/ 330199 h 2295407"/>
                  <a:gd name="connsiteX12" fmla="*/ 1778000 w 3126081"/>
                  <a:gd name="connsiteY12" fmla="*/ 25400 h 2295407"/>
                  <a:gd name="connsiteX0" fmla="*/ 1798931 w 3147012"/>
                  <a:gd name="connsiteY0" fmla="*/ 25400 h 2295407"/>
                  <a:gd name="connsiteX1" fmla="*/ 1113131 w 3147012"/>
                  <a:gd name="connsiteY1" fmla="*/ 177799 h 2295407"/>
                  <a:gd name="connsiteX2" fmla="*/ 122531 w 3147012"/>
                  <a:gd name="connsiteY2" fmla="*/ 253999 h 2295407"/>
                  <a:gd name="connsiteX3" fmla="*/ 198731 w 3147012"/>
                  <a:gd name="connsiteY3" fmla="*/ 711199 h 2295407"/>
                  <a:gd name="connsiteX4" fmla="*/ 1189331 w 3147012"/>
                  <a:gd name="connsiteY4" fmla="*/ 1015999 h 2295407"/>
                  <a:gd name="connsiteX5" fmla="*/ 808331 w 3147012"/>
                  <a:gd name="connsiteY5" fmla="*/ 1930398 h 2295407"/>
                  <a:gd name="connsiteX6" fmla="*/ 1494131 w 3147012"/>
                  <a:gd name="connsiteY6" fmla="*/ 2158999 h 2295407"/>
                  <a:gd name="connsiteX7" fmla="*/ 1906175 w 3147012"/>
                  <a:gd name="connsiteY7" fmla="*/ 1117599 h 2295407"/>
                  <a:gd name="connsiteX8" fmla="*/ 2278709 w 3147012"/>
                  <a:gd name="connsiteY8" fmla="*/ 2077155 h 2295407"/>
                  <a:gd name="connsiteX9" fmla="*/ 2877020 w 3147012"/>
                  <a:gd name="connsiteY9" fmla="*/ 2246488 h 2295407"/>
                  <a:gd name="connsiteX10" fmla="*/ 3068931 w 3147012"/>
                  <a:gd name="connsiteY10" fmla="*/ 1783643 h 2295407"/>
                  <a:gd name="connsiteX11" fmla="*/ 2408531 w 3147012"/>
                  <a:gd name="connsiteY11" fmla="*/ 330199 h 2295407"/>
                  <a:gd name="connsiteX12" fmla="*/ 1798931 w 3147012"/>
                  <a:gd name="connsiteY12" fmla="*/ 25400 h 229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7012" h="2295407">
                    <a:moveTo>
                      <a:pt x="1798931" y="25400"/>
                    </a:moveTo>
                    <a:cubicBezTo>
                      <a:pt x="1583031" y="0"/>
                      <a:pt x="1467320" y="173566"/>
                      <a:pt x="1113131" y="177799"/>
                    </a:cubicBezTo>
                    <a:cubicBezTo>
                      <a:pt x="837964" y="196143"/>
                      <a:pt x="332081" y="76199"/>
                      <a:pt x="122531" y="253999"/>
                    </a:cubicBezTo>
                    <a:cubicBezTo>
                      <a:pt x="0" y="433210"/>
                      <a:pt x="20931" y="584199"/>
                      <a:pt x="198731" y="711199"/>
                    </a:cubicBezTo>
                    <a:cubicBezTo>
                      <a:pt x="376531" y="838199"/>
                      <a:pt x="1087731" y="812799"/>
                      <a:pt x="1189331" y="1015999"/>
                    </a:cubicBezTo>
                    <a:cubicBezTo>
                      <a:pt x="1290931" y="1219199"/>
                      <a:pt x="757531" y="1739898"/>
                      <a:pt x="808331" y="1930398"/>
                    </a:cubicBezTo>
                    <a:cubicBezTo>
                      <a:pt x="859131" y="2120898"/>
                      <a:pt x="1311157" y="2294465"/>
                      <a:pt x="1494131" y="2158999"/>
                    </a:cubicBezTo>
                    <a:cubicBezTo>
                      <a:pt x="1677105" y="2023533"/>
                      <a:pt x="1775412" y="1131240"/>
                      <a:pt x="1906175" y="1117599"/>
                    </a:cubicBezTo>
                    <a:cubicBezTo>
                      <a:pt x="2036938" y="1103958"/>
                      <a:pt x="2116902" y="1889007"/>
                      <a:pt x="2278709" y="2077155"/>
                    </a:cubicBezTo>
                    <a:cubicBezTo>
                      <a:pt x="2440516" y="2265303"/>
                      <a:pt x="2745316" y="2295407"/>
                      <a:pt x="2877020" y="2246488"/>
                    </a:cubicBezTo>
                    <a:cubicBezTo>
                      <a:pt x="3008724" y="2197569"/>
                      <a:pt x="3147012" y="2103024"/>
                      <a:pt x="3068931" y="1783643"/>
                    </a:cubicBezTo>
                    <a:cubicBezTo>
                      <a:pt x="2990850" y="1464262"/>
                      <a:pt x="2620198" y="623240"/>
                      <a:pt x="2408531" y="330199"/>
                    </a:cubicBezTo>
                    <a:cubicBezTo>
                      <a:pt x="2196864" y="37158"/>
                      <a:pt x="2014831" y="50800"/>
                      <a:pt x="1798931" y="2540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3276600" y="2743200"/>
                <a:ext cx="685800" cy="685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cxnSp>
            <p:nvCxnSpPr>
              <p:cNvPr id="162" name="Straight Arrow Connector 161"/>
              <p:cNvCxnSpPr>
                <a:stCxn id="168" idx="6"/>
                <a:endCxn id="169" idx="2"/>
              </p:cNvCxnSpPr>
              <p:nvPr/>
            </p:nvCxnSpPr>
            <p:spPr bwMode="auto">
              <a:xfrm>
                <a:off x="857063" y="3091843"/>
                <a:ext cx="1093615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3" name="Straight Arrow Connector 162"/>
              <p:cNvCxnSpPr>
                <a:stCxn id="169" idx="6"/>
                <a:endCxn id="170" idx="2"/>
              </p:cNvCxnSpPr>
              <p:nvPr/>
            </p:nvCxnSpPr>
            <p:spPr bwMode="auto">
              <a:xfrm>
                <a:off x="2343164" y="3091843"/>
                <a:ext cx="1093614" cy="158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4" name="Straight Arrow Connector 163"/>
              <p:cNvCxnSpPr>
                <a:stCxn id="174" idx="7"/>
                <a:endCxn id="169" idx="3"/>
              </p:cNvCxnSpPr>
              <p:nvPr/>
            </p:nvCxnSpPr>
            <p:spPr bwMode="auto">
              <a:xfrm rot="5400000" flipH="1" flipV="1">
                <a:off x="1216463" y="3563843"/>
                <a:ext cx="1124928" cy="458458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5" name="Straight Arrow Connector 164"/>
              <p:cNvCxnSpPr>
                <a:stCxn id="176" idx="1"/>
                <a:endCxn id="170" idx="5"/>
              </p:cNvCxnSpPr>
              <p:nvPr/>
            </p:nvCxnSpPr>
            <p:spPr bwMode="auto">
              <a:xfrm rot="16200000" flipV="1">
                <a:off x="34456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6" name="Straight Arrow Connector 165"/>
              <p:cNvCxnSpPr>
                <a:stCxn id="175" idx="7"/>
                <a:endCxn id="170" idx="3"/>
              </p:cNvCxnSpPr>
              <p:nvPr/>
            </p:nvCxnSpPr>
            <p:spPr bwMode="auto">
              <a:xfrm rot="5400000" flipH="1" flipV="1">
                <a:off x="2702563" y="3563844"/>
                <a:ext cx="1124928" cy="45845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7" name="Straight Arrow Connector 166"/>
              <p:cNvCxnSpPr>
                <a:stCxn id="175" idx="1"/>
                <a:endCxn id="169" idx="5"/>
              </p:cNvCxnSpPr>
              <p:nvPr/>
            </p:nvCxnSpPr>
            <p:spPr bwMode="auto">
              <a:xfrm rot="16200000" flipV="1">
                <a:off x="1959514" y="3556780"/>
                <a:ext cx="1124928" cy="47258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68" name="Oval 4"/>
              <p:cNvSpPr/>
              <p:nvPr/>
            </p:nvSpPr>
            <p:spPr bwMode="auto">
              <a:xfrm>
                <a:off x="464577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19506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 bwMode="auto">
              <a:xfrm>
                <a:off x="3436778" y="2895600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1" name="Oval 4"/>
              <p:cNvSpPr/>
              <p:nvPr/>
            </p:nvSpPr>
            <p:spPr bwMode="auto">
              <a:xfrm>
                <a:off x="4645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1950677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3436778" y="5557976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4" name="Oval 4"/>
              <p:cNvSpPr/>
              <p:nvPr/>
            </p:nvSpPr>
            <p:spPr bwMode="auto">
              <a:xfrm>
                <a:off x="1214690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 bwMode="auto">
              <a:xfrm>
                <a:off x="27007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4186891" y="4298058"/>
                <a:ext cx="392486" cy="392486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cxnSp>
            <p:nvCxnSpPr>
              <p:cNvPr id="177" name="Straight Arrow Connector 176"/>
              <p:cNvCxnSpPr>
                <a:stCxn id="171" idx="6"/>
                <a:endCxn id="172" idx="2"/>
              </p:cNvCxnSpPr>
              <p:nvPr/>
            </p:nvCxnSpPr>
            <p:spPr bwMode="auto">
              <a:xfrm>
                <a:off x="857063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8" name="Straight Arrow Connector 177"/>
              <p:cNvCxnSpPr>
                <a:stCxn id="172" idx="6"/>
                <a:endCxn id="173" idx="2"/>
              </p:cNvCxnSpPr>
              <p:nvPr/>
            </p:nvCxnSpPr>
            <p:spPr bwMode="auto">
              <a:xfrm>
                <a:off x="2343164" y="5754220"/>
                <a:ext cx="1093614" cy="3817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9" name="Straight Arrow Connector 178"/>
              <p:cNvCxnSpPr>
                <a:stCxn id="172" idx="1"/>
                <a:endCxn id="174" idx="5"/>
              </p:cNvCxnSpPr>
              <p:nvPr/>
            </p:nvCxnSpPr>
            <p:spPr bwMode="auto">
              <a:xfrm rot="16200000" flipV="1">
                <a:off x="1287736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0" name="Straight Arrow Connector 179"/>
              <p:cNvCxnSpPr>
                <a:stCxn id="173" idx="7"/>
                <a:endCxn id="176" idx="3"/>
              </p:cNvCxnSpPr>
              <p:nvPr/>
            </p:nvCxnSpPr>
            <p:spPr bwMode="auto">
              <a:xfrm rot="5400000" flipH="1" flipV="1">
                <a:off x="3516885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180"/>
              <p:cNvCxnSpPr>
                <a:stCxn id="173" idx="1"/>
                <a:endCxn id="175" idx="5"/>
              </p:cNvCxnSpPr>
              <p:nvPr/>
            </p:nvCxnSpPr>
            <p:spPr bwMode="auto">
              <a:xfrm rot="16200000" flipV="1">
                <a:off x="2773837" y="4895032"/>
                <a:ext cx="982385" cy="458456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2" name="Straight Arrow Connector 181"/>
              <p:cNvCxnSpPr>
                <a:stCxn id="172" idx="7"/>
                <a:endCxn id="175" idx="3"/>
              </p:cNvCxnSpPr>
              <p:nvPr/>
            </p:nvCxnSpPr>
            <p:spPr bwMode="auto">
              <a:xfrm rot="5400000" flipH="1" flipV="1">
                <a:off x="2030784" y="4887972"/>
                <a:ext cx="982385" cy="472581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5" name="Group 182"/>
              <p:cNvGrpSpPr/>
              <p:nvPr/>
            </p:nvGrpSpPr>
            <p:grpSpPr>
              <a:xfrm>
                <a:off x="1988577" y="2971800"/>
                <a:ext cx="2542259" cy="1676400"/>
                <a:chOff x="2133600" y="2884114"/>
                <a:chExt cx="2542259" cy="1676400"/>
              </a:xfrm>
            </p:grpSpPr>
            <p:sp>
              <p:nvSpPr>
                <p:cNvPr id="185" name="Cube 184"/>
                <p:cNvSpPr/>
                <p:nvPr/>
              </p:nvSpPr>
              <p:spPr bwMode="auto">
                <a:xfrm>
                  <a:off x="3657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6" name="Cube 185"/>
                <p:cNvSpPr/>
                <p:nvPr/>
              </p:nvSpPr>
              <p:spPr bwMode="auto">
                <a:xfrm>
                  <a:off x="2845001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88" name="Cube 187"/>
                <p:cNvSpPr/>
                <p:nvPr/>
              </p:nvSpPr>
              <p:spPr bwMode="auto">
                <a:xfrm>
                  <a:off x="2133600" y="28841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 bwMode="auto">
                <a:xfrm>
                  <a:off x="4343400" y="425571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grpSp>
            <p:nvGrpSpPr>
              <p:cNvPr id="16" name="Group 192"/>
              <p:cNvGrpSpPr/>
              <p:nvPr/>
            </p:nvGrpSpPr>
            <p:grpSpPr>
              <a:xfrm>
                <a:off x="2730803" y="2935878"/>
                <a:ext cx="1513567" cy="1071452"/>
                <a:chOff x="2875826" y="2848192"/>
                <a:chExt cx="1513567" cy="1071452"/>
              </a:xfrm>
            </p:grpSpPr>
            <p:sp>
              <p:nvSpPr>
                <p:cNvPr id="195" name="Cube 194"/>
                <p:cNvSpPr/>
                <p:nvPr/>
              </p:nvSpPr>
              <p:spPr bwMode="auto">
                <a:xfrm>
                  <a:off x="2875826" y="2848192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8" name="Cube 197"/>
                <p:cNvSpPr/>
                <p:nvPr/>
              </p:nvSpPr>
              <p:spPr bwMode="auto">
                <a:xfrm>
                  <a:off x="3282701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99" name="Cube 198"/>
                <p:cNvSpPr/>
                <p:nvPr/>
              </p:nvSpPr>
              <p:spPr bwMode="auto">
                <a:xfrm>
                  <a:off x="4056934" y="3614844"/>
                  <a:ext cx="332459" cy="304800"/>
                </a:xfrm>
                <a:prstGeom prst="cub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</p:grpSp>
        <p:sp>
          <p:nvSpPr>
            <p:cNvPr id="254" name="TextBox 253"/>
            <p:cNvSpPr txBox="1"/>
            <p:nvPr/>
          </p:nvSpPr>
          <p:spPr>
            <a:xfrm>
              <a:off x="5029200" y="1219200"/>
              <a:ext cx="3048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</a:rPr>
                <a:t>Update Functions</a:t>
              </a:r>
            </a:p>
            <a:p>
              <a:pPr algn="ctr"/>
              <a:r>
                <a:rPr lang="en-US" sz="2800" i="1" dirty="0" smtClean="0">
                  <a:solidFill>
                    <a:prstClr val="black"/>
                  </a:solidFill>
                </a:rPr>
                <a:t>User Computation</a:t>
              </a:r>
              <a:endParaRPr lang="en-US" sz="2800" i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961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98083" y="1143000"/>
            <a:ext cx="28937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Bayesian Tensor </a:t>
            </a:r>
          </a:p>
          <a:p>
            <a:pPr defTabSz="457200"/>
            <a:r>
              <a:rPr lang="en-US" sz="3200" dirty="0" smtClean="0">
                <a:solidFill>
                  <a:prstClr val="black"/>
                </a:solidFill>
              </a:rPr>
              <a:t>Factorization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7800" y="4114800"/>
            <a:ext cx="5392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black"/>
                </a:solidFill>
              </a:rPr>
              <a:t>Dynamic Block Gibbs </a:t>
            </a:r>
            <a:r>
              <a:rPr lang="en-US" sz="3200" b="1" dirty="0" smtClean="0">
                <a:solidFill>
                  <a:prstClr val="black"/>
                </a:solidFill>
              </a:rPr>
              <a:t>Sampling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5334000"/>
            <a:ext cx="23537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Matrix</a:t>
            </a:r>
          </a:p>
          <a:p>
            <a:pPr defTabSz="457200"/>
            <a:r>
              <a:rPr lang="en-US" sz="3200" dirty="0" smtClean="0">
                <a:solidFill>
                  <a:prstClr val="black"/>
                </a:solidFill>
              </a:rPr>
              <a:t>Factorization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9455" y="1789185"/>
            <a:ext cx="109116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Lasso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92047" y="3633281"/>
            <a:ext cx="9569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SVM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8400" y="2057400"/>
            <a:ext cx="3256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Belief Propagation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46085" y="2310824"/>
            <a:ext cx="18121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PageRank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9400" y="914400"/>
            <a:ext cx="1171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err="1" smtClean="0">
                <a:solidFill>
                  <a:prstClr val="black"/>
                </a:solidFill>
              </a:rPr>
              <a:t>CoEM</a:t>
            </a:r>
            <a:endParaRPr lang="en-US" sz="3200" dirty="0" smtClean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0" y="5867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K-Means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9600" y="228600"/>
            <a:ext cx="8585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SVD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19" name="Picture 2" descr="GraphL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8412" y="2824162"/>
            <a:ext cx="3514725" cy="1209676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091480" y="2593329"/>
            <a:ext cx="8471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LDA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42047" y="5578667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black"/>
                </a:solidFill>
              </a:rPr>
              <a:t>…Many others…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5105400"/>
            <a:ext cx="2495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Linear Solvers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6241" y="457200"/>
            <a:ext cx="27184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Splash Sampler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400" y="152400"/>
            <a:ext cx="30145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Alternating Least </a:t>
            </a:r>
          </a:p>
          <a:p>
            <a:pPr algn="ctr" defTabSz="457200"/>
            <a:r>
              <a:rPr lang="en-US" sz="3200" dirty="0" smtClean="0">
                <a:solidFill>
                  <a:prstClr val="black"/>
                </a:solidFill>
              </a:rPr>
              <a:t>Squares</a:t>
            </a:r>
          </a:p>
        </p:txBody>
      </p:sp>
    </p:spTree>
    <p:extLst>
      <p:ext uri="{BB962C8B-B14F-4D97-AF65-F5344CB8AC3E}">
        <p14:creationId xmlns:p14="http://schemas.microsoft.com/office/powerpoint/2010/main" xmlns="" val="1883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076450" y="5918200"/>
            <a:ext cx="19145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Title 1"/>
          <p:cNvSpPr>
            <a:spLocks noGrp="1"/>
          </p:cNvSpPr>
          <p:nvPr>
            <p:ph type="ctrTitle" idx="4294967295"/>
          </p:nvPr>
        </p:nvSpPr>
        <p:spPr>
          <a:xfrm>
            <a:off x="1371600" y="44450"/>
            <a:ext cx="6400800" cy="565150"/>
          </a:xfrm>
        </p:spPr>
        <p:txBody>
          <a:bodyPr/>
          <a:lstStyle/>
          <a:p>
            <a:r>
              <a:rPr lang="en-US" sz="3200" b="1" smtClean="0"/>
              <a:t> Startups Using GraphLab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609600"/>
            <a:ext cx="1824037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668338"/>
            <a:ext cx="2449513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724400"/>
            <a:ext cx="1903413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38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4800600"/>
            <a:ext cx="17637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2" descr="logo.png"/>
          <p:cNvPicPr>
            <a:picLocks noChangeAspect="1"/>
          </p:cNvPicPr>
          <p:nvPr/>
        </p:nvPicPr>
        <p:blipFill>
          <a:blip r:embed="rId8" cstate="print"/>
          <a:srcRect l="1265" r="-2"/>
          <a:stretch>
            <a:fillRect/>
          </a:stretch>
        </p:blipFill>
        <p:spPr bwMode="auto">
          <a:xfrm>
            <a:off x="7145338" y="762000"/>
            <a:ext cx="1693862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2275" y="5922963"/>
            <a:ext cx="690563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1425" y="5967413"/>
            <a:ext cx="6032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56450" y="6267450"/>
            <a:ext cx="15113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91200" y="4800600"/>
            <a:ext cx="181133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1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6850" y="5986463"/>
            <a:ext cx="874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2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343400" y="5257800"/>
            <a:ext cx="75406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3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7400" y="5257800"/>
            <a:ext cx="6223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5" name="Picture 1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684338" y="5942013"/>
            <a:ext cx="581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6" name="Picture 2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84500" y="5372100"/>
            <a:ext cx="862013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7" name="Picture 2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91425" y="5692775"/>
            <a:ext cx="1363663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8" name="Picture 2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01000" y="4724400"/>
            <a:ext cx="690563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9" name="Picture 2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97350" y="6170613"/>
            <a:ext cx="1304925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0" name="Picture 2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67600" y="5334000"/>
            <a:ext cx="129381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1" name="Picture 2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249863" y="5551488"/>
            <a:ext cx="2236787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2" name="Picture 27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914400" y="5486400"/>
            <a:ext cx="87947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3" name="Picture 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79475" y="3238500"/>
            <a:ext cx="6207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4" name="Picture 1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114800" y="3352800"/>
            <a:ext cx="10953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5" name="Picture 5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438400" y="3124200"/>
            <a:ext cx="33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6" name="Picture 1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038600" y="2971800"/>
            <a:ext cx="5080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7" name="Picture 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200400" y="2819400"/>
            <a:ext cx="573088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8" name="Picture 78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98475" y="3683000"/>
            <a:ext cx="595313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9" name="Picture 15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130800" y="2994025"/>
            <a:ext cx="6365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0" name="Picture 12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971800" y="3505200"/>
            <a:ext cx="56991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1" name="Picture 17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6680200" y="3181350"/>
            <a:ext cx="900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2" name="Picture 1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581400" y="1828800"/>
            <a:ext cx="928688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3" name="Picture 20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7010400" y="3505200"/>
            <a:ext cx="44608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4" name="Picture 22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791200" y="3581400"/>
            <a:ext cx="742950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5" name="Picture 23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153400" y="3276600"/>
            <a:ext cx="41275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6" name="Picture 24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971675" y="3717925"/>
            <a:ext cx="7223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7" name="Picture 25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7599363" y="2819400"/>
            <a:ext cx="388937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8" name="Picture 7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533400" y="2895600"/>
            <a:ext cx="39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9" name="Picture 8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524000" y="1752600"/>
            <a:ext cx="1103313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0" name="Picture 21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5105400" y="1905000"/>
            <a:ext cx="17240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1" name="Picture 34"/>
          <p:cNvPicPr>
            <a:picLocks noChangeAspect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317539" y="2895600"/>
            <a:ext cx="576974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2" name="Picture 36"/>
          <p:cNvPicPr>
            <a:picLocks noChangeAspect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1371600" y="3048000"/>
            <a:ext cx="71437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3" name="Picture 37"/>
          <p:cNvPicPr>
            <a:picLocks noChangeAspect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3810000" y="3733800"/>
            <a:ext cx="85248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6" name="Picture 50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304800" y="1905000"/>
            <a:ext cx="7620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87" name="Picture 51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8250238" y="1905000"/>
            <a:ext cx="550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88" name="Picture 52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7010400" y="2057400"/>
            <a:ext cx="9191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90" name="Picture 54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0" y="5105400"/>
            <a:ext cx="776288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4" name="Picture 6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685800" y="4648200"/>
            <a:ext cx="846138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1" name="Picture 55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1905000" y="6629400"/>
            <a:ext cx="21431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54" name="Picture 17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2386013" y="5934075"/>
            <a:ext cx="7524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2" name="Picture 56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990600" y="6210300"/>
            <a:ext cx="6429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1" name="Title 1"/>
          <p:cNvSpPr txBox="1">
            <a:spLocks/>
          </p:cNvSpPr>
          <p:nvPr/>
        </p:nvSpPr>
        <p:spPr bwMode="auto">
          <a:xfrm>
            <a:off x="0" y="1336675"/>
            <a:ext cx="91440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Companies experimenting (or downloading) with GraphLab</a:t>
            </a:r>
            <a:endParaRPr lang="en-US" sz="32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9942" name="Title 1"/>
          <p:cNvSpPr txBox="1">
            <a:spLocks/>
          </p:cNvSpPr>
          <p:nvPr/>
        </p:nvSpPr>
        <p:spPr bwMode="auto">
          <a:xfrm>
            <a:off x="76200" y="3886200"/>
            <a:ext cx="915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Academic projects exploring (or downloading) GraphLab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410200" y="609600"/>
            <a:ext cx="1676400" cy="694881"/>
          </a:xfrm>
          <a:prstGeom prst="rect">
            <a:avLst/>
          </a:prstGeom>
        </p:spPr>
      </p:pic>
      <p:pic>
        <p:nvPicPr>
          <p:cNvPr id="59" name="Picture 66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4057650" y="781050"/>
            <a:ext cx="1276350" cy="438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98557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Why not build</a:t>
            </a:r>
            <a:r>
              <a:rPr lang="en-US" sz="5400" i="1" dirty="0" smtClean="0"/>
              <a:t> </a:t>
            </a:r>
            <a:br>
              <a:rPr lang="en-US" sz="5400" i="1" dirty="0" smtClean="0"/>
            </a:br>
            <a:r>
              <a:rPr lang="en-US" sz="5400" b="1" dirty="0" smtClean="0"/>
              <a:t>elaborate models </a:t>
            </a:r>
            <a:r>
              <a:rPr lang="en-US" sz="5400" dirty="0" smtClean="0"/>
              <a:t>with </a:t>
            </a:r>
            <a:br>
              <a:rPr lang="en-US" sz="5400" dirty="0" smtClean="0"/>
            </a:br>
            <a:r>
              <a:rPr lang="en-US" sz="5400" b="1" u="sng" dirty="0" smtClean="0"/>
              <a:t>lots of data</a:t>
            </a:r>
            <a:r>
              <a:rPr lang="en-US" sz="5400" dirty="0" smtClean="0"/>
              <a:t>? 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3429000" cy="990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</a:rPr>
              <a:t>Difficult</a:t>
            </a:r>
            <a:endParaRPr lang="en-US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4572000" y="3886200"/>
            <a:ext cx="3657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</a:rPr>
              <a:t>Computationally</a:t>
            </a:r>
          </a:p>
          <a:p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</a:rPr>
              <a:t>Intensive</a:t>
            </a:r>
            <a:endParaRPr lang="en-US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347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vs. </a:t>
            </a:r>
            <a:r>
              <a:rPr lang="en-US" dirty="0" err="1" smtClean="0"/>
              <a:t>Pregel</a:t>
            </a:r>
            <a:r>
              <a:rPr lang="en-US" dirty="0" smtClean="0"/>
              <a:t> (BSP)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248401"/>
            <a:ext cx="8305800" cy="609599"/>
          </a:xfrm>
        </p:spPr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(25M Vertices, 355M Edges)</a:t>
            </a:r>
          </a:p>
        </p:txBody>
      </p:sp>
      <p:grpSp>
        <p:nvGrpSpPr>
          <p:cNvPr id="5" name="Group 17"/>
          <p:cNvGrpSpPr/>
          <p:nvPr/>
        </p:nvGrpSpPr>
        <p:grpSpPr>
          <a:xfrm>
            <a:off x="457200" y="3886200"/>
            <a:ext cx="8305800" cy="2514600"/>
            <a:chOff x="457200" y="4343400"/>
            <a:chExt cx="8305800" cy="2514600"/>
          </a:xfrm>
        </p:grpSpPr>
        <p:graphicFrame>
          <p:nvGraphicFramePr>
            <p:cNvPr id="7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76590523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2895600" y="4415135"/>
              <a:ext cx="312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504D"/>
                  </a:solidFill>
                </a:rPr>
                <a:t>51% </a:t>
              </a:r>
              <a:r>
                <a:rPr lang="en-US" sz="2400" dirty="0">
                  <a:solidFill>
                    <a:srgbClr val="C0504D"/>
                  </a:solidFill>
                </a:rPr>
                <a:t>u</a:t>
              </a:r>
              <a:r>
                <a:rPr lang="en-US" sz="2400" dirty="0" smtClean="0">
                  <a:solidFill>
                    <a:srgbClr val="C0504D"/>
                  </a:solidFill>
                </a:rPr>
                <a:t>pdated only</a:t>
              </a:r>
              <a:r>
                <a:rPr lang="en-US" sz="2400" b="1" dirty="0" smtClean="0">
                  <a:solidFill>
                    <a:srgbClr val="C0504D"/>
                  </a:solidFill>
                </a:rPr>
                <a:t> once</a:t>
              </a:r>
              <a:endParaRPr lang="en-US" sz="2400" b="1" dirty="0">
                <a:solidFill>
                  <a:srgbClr val="C0504D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4" idx="1"/>
              <a:endCxn id="8" idx="6"/>
            </p:cNvCxnSpPr>
            <p:nvPr/>
          </p:nvCxnSpPr>
          <p:spPr bwMode="auto">
            <a:xfrm flipH="1">
              <a:off x="2409235" y="4645968"/>
              <a:ext cx="486365" cy="403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180635" y="4572000"/>
              <a:ext cx="228600" cy="2286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7" y="920735"/>
            <a:ext cx="4583813" cy="2889265"/>
          </a:xfrm>
          <a:prstGeom prst="rect">
            <a:avLst/>
          </a:prstGeom>
        </p:spPr>
      </p:pic>
      <p:pic>
        <p:nvPicPr>
          <p:cNvPr id="19" name="Picture 18" descr="Picture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990600"/>
            <a:ext cx="4583813" cy="28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38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CoEM</a:t>
            </a:r>
            <a:r>
              <a:rPr lang="en-US" dirty="0" smtClean="0"/>
              <a:t> (Rosie Jones, 2005)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500" y="1066800"/>
            <a:ext cx="789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Named Entity Recognition Task </a:t>
            </a:r>
            <a:endParaRPr lang="en-US" sz="2400" b="1" dirty="0">
              <a:solidFill>
                <a:prstClr val="black"/>
              </a:solidFill>
            </a:endParaRPr>
          </a:p>
        </p:txBody>
      </p:sp>
      <p:grpSp>
        <p:nvGrpSpPr>
          <p:cNvPr id="3" name="Group 50"/>
          <p:cNvGrpSpPr/>
          <p:nvPr/>
        </p:nvGrpSpPr>
        <p:grpSpPr>
          <a:xfrm>
            <a:off x="3723098" y="1524000"/>
            <a:ext cx="5725702" cy="2397776"/>
            <a:chOff x="1350552" y="3071515"/>
            <a:chExt cx="4879469" cy="1842756"/>
          </a:xfrm>
        </p:grpSpPr>
        <p:sp>
          <p:nvSpPr>
            <p:cNvPr id="10" name="Oval 9"/>
            <p:cNvSpPr/>
            <p:nvPr/>
          </p:nvSpPr>
          <p:spPr bwMode="auto">
            <a:xfrm>
              <a:off x="3016250" y="3135015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016250" y="3859543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16250" y="4584071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064000" y="3135015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64000" y="3859543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064000" y="4584071"/>
              <a:ext cx="330200" cy="33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73481" y="3071515"/>
              <a:ext cx="964740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the dog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0044" y="3816978"/>
              <a:ext cx="1058177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Australia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0552" y="4566906"/>
              <a:ext cx="1687669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prstClr val="black"/>
                  </a:solidFill>
                </a:rPr>
                <a:t>Catalina Island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1338" y="3071515"/>
              <a:ext cx="1826191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&lt;X&gt; ran quickly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62690" y="3816978"/>
              <a:ext cx="1867331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travelled to &lt;X&gt;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2690" y="4566906"/>
              <a:ext cx="1813317" cy="28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&lt;X&gt; is pleasant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29" name="Straight Connector 28"/>
            <p:cNvCxnSpPr>
              <a:stCxn id="10" idx="6"/>
              <a:endCxn id="18" idx="2"/>
            </p:cNvCxnSpPr>
            <p:nvPr/>
          </p:nvCxnSpPr>
          <p:spPr bwMode="auto">
            <a:xfrm>
              <a:off x="3346450" y="3300115"/>
              <a:ext cx="717550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>
              <a:stCxn id="11" idx="6"/>
              <a:endCxn id="19" idx="2"/>
            </p:cNvCxnSpPr>
            <p:nvPr/>
          </p:nvCxnSpPr>
          <p:spPr bwMode="auto">
            <a:xfrm>
              <a:off x="3346450" y="4024643"/>
              <a:ext cx="717550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>
              <a:stCxn id="12" idx="6"/>
              <a:endCxn id="20" idx="2"/>
            </p:cNvCxnSpPr>
            <p:nvPr/>
          </p:nvCxnSpPr>
          <p:spPr bwMode="auto">
            <a:xfrm>
              <a:off x="3346450" y="4749171"/>
              <a:ext cx="717550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2" idx="6"/>
              <a:endCxn id="19" idx="3"/>
            </p:cNvCxnSpPr>
            <p:nvPr/>
          </p:nvCxnSpPr>
          <p:spPr bwMode="auto">
            <a:xfrm flipV="1">
              <a:off x="3346450" y="4141386"/>
              <a:ext cx="765907" cy="60778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>
              <a:stCxn id="11" idx="5"/>
              <a:endCxn id="20" idx="1"/>
            </p:cNvCxnSpPr>
            <p:nvPr/>
          </p:nvCxnSpPr>
          <p:spPr bwMode="auto">
            <a:xfrm rot="16200000" flipH="1">
              <a:off x="3459704" y="3979775"/>
              <a:ext cx="491042" cy="81426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762000" y="4495800"/>
          <a:ext cx="7362360" cy="7331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Hadoop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95</a:t>
                      </a:r>
                      <a:r>
                        <a:rPr lang="en-US" sz="2800" b="1" baseline="0" dirty="0" smtClean="0"/>
                        <a:t> Cores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7.5 hrs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457200" y="1676400"/>
            <a:ext cx="4249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Is “Dog” an animal?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Is “Catalina” a place?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2819400"/>
            <a:ext cx="3245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Vertices:</a:t>
            </a:r>
            <a:r>
              <a:rPr lang="en-US" sz="3200" dirty="0" smtClean="0">
                <a:solidFill>
                  <a:prstClr val="black"/>
                </a:solidFill>
              </a:rPr>
              <a:t> 2 Million</a:t>
            </a:r>
          </a:p>
          <a:p>
            <a:r>
              <a:rPr lang="en-US" sz="3200" b="1" dirty="0" smtClean="0">
                <a:solidFill>
                  <a:prstClr val="black"/>
                </a:solidFill>
              </a:rPr>
              <a:t>Edges: </a:t>
            </a:r>
            <a:r>
              <a:rPr lang="en-US" sz="3200" dirty="0" smtClean="0">
                <a:solidFill>
                  <a:prstClr val="black"/>
                </a:solidFill>
              </a:rPr>
              <a:t>200 Million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30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"/>
          <p:cNvGrpSpPr/>
          <p:nvPr/>
        </p:nvGrpSpPr>
        <p:grpSpPr>
          <a:xfrm>
            <a:off x="1043297" y="1066800"/>
            <a:ext cx="6652904" cy="5458733"/>
            <a:chOff x="1043297" y="983010"/>
            <a:chExt cx="6652904" cy="5458733"/>
          </a:xfrm>
        </p:grpSpPr>
        <p:graphicFrame>
          <p:nvGraphicFramePr>
            <p:cNvPr id="19" name="Content Placeholder 4"/>
            <p:cNvGraphicFramePr>
              <a:graphicFrameLocks/>
            </p:cNvGraphicFramePr>
            <p:nvPr/>
          </p:nvGraphicFramePr>
          <p:xfrm>
            <a:off x="1043297" y="983010"/>
            <a:ext cx="6592308" cy="5458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" name="Group 66"/>
            <p:cNvGrpSpPr/>
            <p:nvPr/>
          </p:nvGrpSpPr>
          <p:grpSpPr>
            <a:xfrm>
              <a:off x="1245672" y="1218717"/>
              <a:ext cx="507104" cy="1524483"/>
              <a:chOff x="3415729" y="3307239"/>
              <a:chExt cx="340762" cy="1029466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 rot="5400000" flipH="1" flipV="1">
                <a:off x="3285507" y="3776873"/>
                <a:ext cx="940617" cy="13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4" name="TextBox 33"/>
              <p:cNvSpPr txBox="1"/>
              <p:nvPr/>
            </p:nvSpPr>
            <p:spPr>
              <a:xfrm rot="16200000">
                <a:off x="3037977" y="3690079"/>
                <a:ext cx="1024378" cy="2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</a:rPr>
                  <a:t>Better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000503" y="1904425"/>
              <a:ext cx="2327272" cy="369332"/>
              <a:chOff x="4952573" y="3496688"/>
              <a:chExt cx="1925633" cy="369332"/>
            </a:xfrm>
          </p:grpSpPr>
          <p:sp>
            <p:nvSpPr>
              <p:cNvPr id="31" name="TextBox 4"/>
              <p:cNvSpPr txBox="1"/>
              <p:nvPr/>
            </p:nvSpPr>
            <p:spPr>
              <a:xfrm>
                <a:off x="4952573" y="3496688"/>
                <a:ext cx="1018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</a:rPr>
                  <a:t>Optimal</a:t>
                </a:r>
                <a:endParaRPr lang="en-US" b="1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2" name="Straight Arrow Connector 5"/>
              <p:cNvCxnSpPr/>
              <p:nvPr/>
            </p:nvCxnSpPr>
            <p:spPr bwMode="auto">
              <a:xfrm>
                <a:off x="5971478" y="3656519"/>
                <a:ext cx="906728" cy="1153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5410197" y="3048000"/>
              <a:ext cx="2286000" cy="674132"/>
              <a:chOff x="4889525" y="3191888"/>
              <a:chExt cx="1891486" cy="6741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204773" y="3496688"/>
                <a:ext cx="1576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 smtClean="0">
                    <a:solidFill>
                      <a:prstClr val="black"/>
                    </a:solidFill>
                  </a:rPr>
                  <a:t>GraphLab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b="1" dirty="0" err="1" smtClean="0">
                    <a:solidFill>
                      <a:prstClr val="black"/>
                    </a:solidFill>
                  </a:rPr>
                  <a:t>CoEM</a:t>
                </a:r>
                <a:endParaRPr lang="en-US" b="1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 bwMode="auto">
              <a:xfrm rot="10800000">
                <a:off x="4889525" y="3191888"/>
                <a:ext cx="315248" cy="489466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CoEM</a:t>
            </a:r>
            <a:r>
              <a:rPr lang="en-US" dirty="0" smtClean="0"/>
              <a:t> (Rosie Jones, 2005)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DB95AC5C-2115-43B4-93C1-A8C975FC4D86}" type="slidenum">
              <a:rPr lang="en-US" sz="1400" smtClean="0">
                <a:solidFill>
                  <a:prstClr val="black"/>
                </a:solidFill>
                <a:ea typeface="ＭＳ Ｐゴシック" pitchFamily="-111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z="1400" dirty="0">
              <a:solidFill>
                <a:prstClr val="black"/>
              </a:solidFill>
              <a:ea typeface="ＭＳ Ｐゴシック" pitchFamily="-111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38200" y="983010"/>
            <a:ext cx="7575318" cy="5341590"/>
          </a:xfrm>
          <a:prstGeom prst="rect">
            <a:avLst/>
          </a:prstGeom>
          <a:solidFill>
            <a:srgbClr val="FFFFFF">
              <a:alpha val="75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066800" y="2970896"/>
          <a:ext cx="7362360" cy="7331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GraphLab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16 Cores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30 min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 bwMode="auto">
          <a:xfrm>
            <a:off x="3516003" y="3722463"/>
            <a:ext cx="4921018" cy="52273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3528703" y="3722463"/>
            <a:ext cx="4671231" cy="461665"/>
            <a:chOff x="3352800" y="3846288"/>
            <a:chExt cx="4671231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6100157" y="3846288"/>
              <a:ext cx="1923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15x Faster!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52800" y="3846288"/>
              <a:ext cx="2536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6x fewer CPUs!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066800" y="2227857"/>
          <a:ext cx="7362360" cy="7331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0" dirty="0" err="1" smtClean="0"/>
                        <a:t>Hadoop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r>
                        <a:rPr lang="en-US" sz="2800" b="0" baseline="0" dirty="0" smtClean="0"/>
                        <a:t> Cores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7.5 hrs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006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CoEM</a:t>
            </a:r>
            <a:r>
              <a:rPr lang="en-US" dirty="0" smtClean="0"/>
              <a:t> (Rosie Jones, 2005)</a:t>
            </a:r>
            <a:endParaRPr lang="en-US" dirty="0"/>
          </a:p>
        </p:txBody>
      </p:sp>
      <p:grpSp>
        <p:nvGrpSpPr>
          <p:cNvPr id="3" name="Group 6"/>
          <p:cNvGrpSpPr/>
          <p:nvPr/>
        </p:nvGrpSpPr>
        <p:grpSpPr>
          <a:xfrm>
            <a:off x="4000500" y="1904425"/>
            <a:ext cx="2327271" cy="369332"/>
            <a:chOff x="4952573" y="3496688"/>
            <a:chExt cx="1925633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4952573" y="3496688"/>
              <a:ext cx="1018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Tahoma" pitchFamily="34" charset="0"/>
                  <a:ea typeface="ＭＳ Ｐゴシック"/>
                  <a:cs typeface="ＭＳ Ｐゴシック"/>
                </a:rPr>
                <a:t>Optimal</a:t>
              </a:r>
              <a:endParaRPr lang="en-US" sz="2400" b="1" dirty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971478" y="3656519"/>
              <a:ext cx="906728" cy="115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" name="Content Placeholder 4"/>
          <p:cNvGraphicFramePr>
            <a:graphicFrameLocks/>
          </p:cNvGraphicFramePr>
          <p:nvPr/>
        </p:nvGraphicFramePr>
        <p:xfrm>
          <a:off x="1043297" y="983010"/>
          <a:ext cx="6592308" cy="560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66"/>
          <p:cNvGrpSpPr/>
          <p:nvPr/>
        </p:nvGrpSpPr>
        <p:grpSpPr>
          <a:xfrm>
            <a:off x="1074534" y="1621039"/>
            <a:ext cx="507088" cy="1524483"/>
            <a:chOff x="3415729" y="3307239"/>
            <a:chExt cx="340762" cy="1029466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3285507" y="3776873"/>
              <a:ext cx="940617" cy="1350"/>
            </a:xfrm>
            <a:prstGeom prst="straightConnector1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 rot="16200000">
              <a:off x="3037977" y="3690079"/>
              <a:ext cx="1024378" cy="268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ahoma" pitchFamily="34" charset="0"/>
                  <a:ea typeface="ＭＳ Ｐゴシック"/>
                  <a:cs typeface="ＭＳ Ｐゴシック"/>
                </a:rPr>
                <a:t>Better</a:t>
              </a:r>
              <a:endParaRPr lang="en-US" sz="2000" dirty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5184748" y="3237854"/>
            <a:ext cx="1018905" cy="1369267"/>
            <a:chOff x="5859301" y="4648994"/>
            <a:chExt cx="1018905" cy="85215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 rot="5400000" flipH="1" flipV="1">
              <a:off x="5962650" y="4959350"/>
              <a:ext cx="6223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859301" y="5271294"/>
              <a:ext cx="1018905" cy="22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Tahoma" pitchFamily="34" charset="0"/>
                  <a:ea typeface="ＭＳ Ｐゴシック"/>
                  <a:cs typeface="ＭＳ Ｐゴシック"/>
                </a:rPr>
                <a:t>Small</a:t>
              </a:r>
              <a:endParaRPr lang="en-US" sz="2400" b="1" dirty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6616700" y="1904425"/>
            <a:ext cx="1018905" cy="2018063"/>
            <a:chOff x="6781800" y="3817143"/>
            <a:chExt cx="1018905" cy="1255922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 flipH="1" flipV="1">
              <a:off x="6560865" y="4329385"/>
              <a:ext cx="1026071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781800" y="4843215"/>
              <a:ext cx="1018905" cy="22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Tahoma" pitchFamily="34" charset="0"/>
                  <a:ea typeface="ＭＳ Ｐゴシック"/>
                  <a:cs typeface="ＭＳ Ｐゴシック"/>
                </a:rPr>
                <a:t>Large</a:t>
              </a:r>
              <a:endParaRPr lang="en-US" sz="2400" b="1" dirty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890897" y="1114425"/>
            <a:ext cx="7575318" cy="5341590"/>
          </a:xfrm>
          <a:prstGeom prst="rect">
            <a:avLst/>
          </a:prstGeom>
          <a:solidFill>
            <a:srgbClr val="FFFFFF">
              <a:alpha val="75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890897" y="3094721"/>
          <a:ext cx="7362360" cy="7331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0" dirty="0" err="1" smtClean="0"/>
                        <a:t>GraphLab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16 Cores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30 min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890897" y="2351682"/>
          <a:ext cx="7362360" cy="7331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0" dirty="0" err="1" smtClean="0"/>
                        <a:t>Hadoop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r>
                        <a:rPr lang="en-US" sz="2800" b="0" baseline="0" dirty="0" smtClean="0"/>
                        <a:t> Cores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7.5 hrs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90897" y="3827825"/>
          <a:ext cx="7362360" cy="94487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54120"/>
                <a:gridCol w="2454120"/>
                <a:gridCol w="2454120"/>
              </a:tblGrid>
              <a:tr h="733104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GraphLab</a:t>
                      </a:r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in the Cloud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32 EC2 machines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80 </a:t>
                      </a:r>
                      <a:r>
                        <a:rPr lang="en-US" sz="2800" b="1" dirty="0" err="1" smtClean="0"/>
                        <a:t>secs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ounded Rectangular Callout 28"/>
          <p:cNvSpPr/>
          <p:nvPr/>
        </p:nvSpPr>
        <p:spPr bwMode="auto">
          <a:xfrm>
            <a:off x="3838610" y="4854546"/>
            <a:ext cx="4848190" cy="707158"/>
          </a:xfrm>
          <a:prstGeom prst="wedgeRoundRectCallout">
            <a:avLst>
              <a:gd name="adj1" fmla="val -2460"/>
              <a:gd name="adj2" fmla="val -13374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FFFFFF"/>
                </a:solidFill>
                <a:latin typeface="Tahoma" pitchFamily="34" charset="0"/>
                <a:ea typeface="ＭＳ Ｐゴシック" pitchFamily="-111" charset="-128"/>
              </a:rPr>
              <a:t>0.3% of </a:t>
            </a:r>
            <a:r>
              <a:rPr lang="en-US" sz="3200" b="1" dirty="0" err="1" smtClean="0">
                <a:solidFill>
                  <a:srgbClr val="FFFFFF"/>
                </a:solidFill>
                <a:latin typeface="Tahoma" pitchFamily="34" charset="0"/>
                <a:ea typeface="ＭＳ Ｐゴシック" pitchFamily="-111" charset="-128"/>
              </a:rPr>
              <a:t>Hadoop</a:t>
            </a:r>
            <a:r>
              <a:rPr lang="en-US" sz="3200" b="1" dirty="0" smtClean="0">
                <a:solidFill>
                  <a:srgbClr val="FFFFFF"/>
                </a:solidFill>
                <a:latin typeface="Tahoma" pitchFamily="34" charset="0"/>
                <a:ea typeface="ＭＳ Ｐゴシック" pitchFamily="-111" charset="-128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xmlns="" val="19943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series"/>
        </p:bldSub>
      </p:bldGraphic>
      <p:bldGraphic spid="11" grpId="1">
        <p:bldSub>
          <a:bldChart bld="series"/>
        </p:bldSub>
      </p:bldGraphic>
      <p:bldGraphic spid="11" grpId="2">
        <p:bldSub>
          <a:bldChart bld="series"/>
        </p:bldSub>
      </p:bldGraphic>
      <p:bldP spid="27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Cost of the Wrong Abstraction</a:t>
            </a:r>
            <a:endParaRPr lang="en-US" dirty="0"/>
          </a:p>
        </p:txBody>
      </p:sp>
      <p:pic>
        <p:nvPicPr>
          <p:cNvPr id="5" name="Picture 4" descr="alscos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1600200"/>
            <a:ext cx="5867400" cy="45279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114300" y="3314700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Log-Scale!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1874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dirty="0" err="1" smtClean="0"/>
              <a:t>GraphLab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Separates algorithm from movement of data</a:t>
            </a:r>
          </a:p>
          <a:p>
            <a:pPr lvl="1"/>
            <a:r>
              <a:rPr lang="en-US" dirty="0" smtClean="0"/>
              <a:t>Permits dynamic asynchronous scheduling</a:t>
            </a:r>
          </a:p>
          <a:p>
            <a:pPr lvl="1"/>
            <a:r>
              <a:rPr lang="en-US" dirty="0" smtClean="0"/>
              <a:t>More expressive consistency model</a:t>
            </a:r>
          </a:p>
          <a:p>
            <a:pPr lvl="1"/>
            <a:r>
              <a:rPr lang="en-US" dirty="0" smtClean="0"/>
              <a:t>Faster and more efficient runtime performance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b="1" dirty="0" smtClean="0"/>
              <a:t>Non-deterministic execution</a:t>
            </a:r>
          </a:p>
          <a:p>
            <a:pPr lvl="1"/>
            <a:r>
              <a:rPr lang="en-US" dirty="0" smtClean="0"/>
              <a:t>Defining “residual” can be tricky</a:t>
            </a:r>
          </a:p>
          <a:p>
            <a:pPr lvl="1"/>
            <a:r>
              <a:rPr lang="en-US" dirty="0" smtClean="0"/>
              <a:t>Substantially more complicated to implement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Scalability and Fault-Tolerance in Graph Computation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: Data Parallel</a:t>
            </a:r>
          </a:p>
          <a:p>
            <a:pPr lvl="1"/>
            <a:r>
              <a:rPr lang="en-US" dirty="0" smtClean="0"/>
              <a:t>Map heavy jobs scale VERY WELL</a:t>
            </a:r>
          </a:p>
          <a:p>
            <a:pPr lvl="1"/>
            <a:r>
              <a:rPr lang="en-US" dirty="0" smtClean="0"/>
              <a:t>Reduce places some pressure on the networks</a:t>
            </a:r>
          </a:p>
          <a:p>
            <a:pPr lvl="1"/>
            <a:r>
              <a:rPr lang="en-US" dirty="0" smtClean="0"/>
              <a:t>Typically Disk/Computation bound</a:t>
            </a:r>
          </a:p>
          <a:p>
            <a:pPr lvl="1"/>
            <a:r>
              <a:rPr lang="en-US" b="1" dirty="0" smtClean="0"/>
              <a:t>Favors: Horizontal Scaling </a:t>
            </a:r>
            <a:r>
              <a:rPr lang="en-US" dirty="0" smtClean="0"/>
              <a:t>(i.e., Big Clusters)</a:t>
            </a:r>
            <a:endParaRPr lang="en-US" b="1" dirty="0" smtClean="0"/>
          </a:p>
          <a:p>
            <a:r>
              <a:rPr lang="en-US" dirty="0" err="1" smtClean="0"/>
              <a:t>Pregel</a:t>
            </a:r>
            <a:r>
              <a:rPr lang="en-US" dirty="0" smtClean="0"/>
              <a:t>/</a:t>
            </a:r>
            <a:r>
              <a:rPr lang="en-US" dirty="0" err="1" smtClean="0"/>
              <a:t>GraphLab</a:t>
            </a:r>
            <a:r>
              <a:rPr lang="en-US" dirty="0" smtClean="0"/>
              <a:t>: Graph Parallel</a:t>
            </a:r>
          </a:p>
          <a:p>
            <a:pPr lvl="1"/>
            <a:r>
              <a:rPr lang="en-US" dirty="0" smtClean="0"/>
              <a:t>Iterative communication can be network intensive</a:t>
            </a:r>
          </a:p>
          <a:p>
            <a:pPr lvl="1"/>
            <a:r>
              <a:rPr lang="en-US" dirty="0" smtClean="0"/>
              <a:t>Network latency/throughput become the bottleneck</a:t>
            </a:r>
          </a:p>
          <a:p>
            <a:pPr lvl="1"/>
            <a:r>
              <a:rPr lang="en-US" b="1" dirty="0" smtClean="0"/>
              <a:t>Favors: Vertical Scaling </a:t>
            </a:r>
            <a:r>
              <a:rPr lang="en-US" dirty="0" smtClean="0"/>
              <a:t>(i.e., Faster networks and Stronger machines)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Cost-Time Tradeoff </a:t>
            </a:r>
            <a:endParaRPr lang="en-US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547419" y="1540140"/>
          <a:ext cx="4924425" cy="3867150"/>
        </p:xfrm>
        <a:graphic>
          <a:graphicData uri="http://schemas.openxmlformats.org/presentationml/2006/ole">
            <p:oleObj spid="_x0000_s21533" name="Acrobat Document" r:id="rId3" imgW="6565680" imgH="5164200" progId="AcroExch.Document.7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5000" y="6488668"/>
            <a:ext cx="323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rPr>
              <a:t>video co-segmentation results</a:t>
            </a:r>
            <a:endParaRPr lang="en-US" dirty="0">
              <a:solidFill>
                <a:srgbClr val="000000"/>
              </a:solidFill>
              <a:latin typeface="Tahom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968649" y="5626250"/>
            <a:ext cx="4503195" cy="87137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</a:rPr>
              <a:t>more machines, higher cost</a:t>
            </a:r>
          </a:p>
        </p:txBody>
      </p:sp>
      <p:sp>
        <p:nvSpPr>
          <p:cNvPr id="10" name="Left Arrow 9"/>
          <p:cNvSpPr/>
          <p:nvPr/>
        </p:nvSpPr>
        <p:spPr bwMode="auto">
          <a:xfrm rot="16200000">
            <a:off x="-609484" y="2838122"/>
            <a:ext cx="3250490" cy="86969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</a:rPr>
              <a:t>faster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1343025" y="1207532"/>
            <a:ext cx="2056391" cy="3289164"/>
            <a:chOff x="1343025" y="1207532"/>
            <a:chExt cx="2056391" cy="3289164"/>
          </a:xfrm>
        </p:grpSpPr>
        <p:sp>
          <p:nvSpPr>
            <p:cNvPr id="11" name="Oval 10"/>
            <p:cNvSpPr/>
            <p:nvPr/>
          </p:nvSpPr>
          <p:spPr bwMode="auto">
            <a:xfrm>
              <a:off x="2667896" y="3205779"/>
              <a:ext cx="731520" cy="1290917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  <a:cs typeface="ＭＳ Ｐゴシック"/>
              </a:endParaRPr>
            </a:p>
          </p:txBody>
        </p:sp>
        <p:sp>
          <p:nvSpPr>
            <p:cNvPr id="13" name="Rectangular Callout 12"/>
            <p:cNvSpPr/>
            <p:nvPr/>
          </p:nvSpPr>
          <p:spPr bwMode="auto">
            <a:xfrm>
              <a:off x="1343025" y="1207532"/>
              <a:ext cx="1948810" cy="1495313"/>
            </a:xfrm>
            <a:prstGeom prst="wedgeRectCallout">
              <a:avLst>
                <a:gd name="adj1" fmla="val 33264"/>
                <a:gd name="adj2" fmla="val 84083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  <a:t>a few </a:t>
              </a:r>
              <a:b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</a:br>
              <a: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  <a:t>machines </a:t>
              </a:r>
              <a:b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</a:br>
              <a: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  <a:t>helps a lot</a:t>
              </a: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4078937" y="2872283"/>
            <a:ext cx="4341717" cy="2011679"/>
            <a:chOff x="4078937" y="2872283"/>
            <a:chExt cx="4341717" cy="2011679"/>
          </a:xfrm>
        </p:grpSpPr>
        <p:sp>
          <p:nvSpPr>
            <p:cNvPr id="12" name="Oval 11"/>
            <p:cNvSpPr/>
            <p:nvPr/>
          </p:nvSpPr>
          <p:spPr bwMode="auto">
            <a:xfrm>
              <a:off x="4078937" y="4367596"/>
              <a:ext cx="1773226" cy="516366"/>
            </a:xfrm>
            <a:prstGeom prst="ellips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  <a:cs typeface="ＭＳ Ｐゴシック"/>
              </a:endParaRPr>
            </a:p>
          </p:txBody>
        </p:sp>
        <p:sp>
          <p:nvSpPr>
            <p:cNvPr id="14" name="Rectangular Callout 13"/>
            <p:cNvSpPr/>
            <p:nvPr/>
          </p:nvSpPr>
          <p:spPr bwMode="auto">
            <a:xfrm>
              <a:off x="6471844" y="2872283"/>
              <a:ext cx="1948810" cy="1495313"/>
            </a:xfrm>
            <a:prstGeom prst="wedgeRectCallout">
              <a:avLst>
                <a:gd name="adj1" fmla="val -82658"/>
                <a:gd name="adj2" fmla="val 66817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  <a:t>diminishing</a:t>
              </a:r>
              <a:b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</a:br>
              <a:r>
                <a:rPr lang="en-US" sz="2400" dirty="0" smtClean="0">
                  <a:solidFill>
                    <a:srgbClr val="FFFFFF"/>
                  </a:solidFill>
                  <a:latin typeface="Tahoma" pitchFamily="34" charset="0"/>
                  <a:ea typeface="ＭＳ Ｐゴシック" pitchFamily="-111" charset="-128"/>
                </a:rPr>
                <a:t>returns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782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Cosegmentation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 bwMode="auto">
          <a:xfrm>
            <a:off x="493529" y="2880058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567944" y="292699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493529" y="2227667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67944" y="226825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93529" y="1591337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7944" y="163192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93529" y="932597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67944" y="97318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4140199" y="1087542"/>
            <a:ext cx="4468428" cy="3283428"/>
            <a:chOff x="4140199" y="1087542"/>
            <a:chExt cx="4468428" cy="3283428"/>
          </a:xfrm>
        </p:grpSpPr>
        <p:pic>
          <p:nvPicPr>
            <p:cNvPr id="72" name="Picture 71" descr="seg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137273" y="1087542"/>
              <a:ext cx="1879597" cy="1409698"/>
            </a:xfrm>
            <a:prstGeom prst="rect">
              <a:avLst/>
            </a:prstGeom>
          </p:spPr>
        </p:pic>
        <p:pic>
          <p:nvPicPr>
            <p:cNvPr id="75" name="Picture 74" descr="seg2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137273" y="2948574"/>
              <a:ext cx="1896528" cy="1422396"/>
            </a:xfrm>
            <a:prstGeom prst="rect">
              <a:avLst/>
            </a:prstGeom>
          </p:spPr>
        </p:pic>
        <p:sp>
          <p:nvSpPr>
            <p:cNvPr id="124" name="Right Arrow 123"/>
            <p:cNvSpPr/>
            <p:nvPr/>
          </p:nvSpPr>
          <p:spPr bwMode="auto">
            <a:xfrm>
              <a:off x="4140199" y="1554250"/>
              <a:ext cx="1841501" cy="54227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25" name="Right Arrow 124"/>
            <p:cNvSpPr/>
            <p:nvPr/>
          </p:nvSpPr>
          <p:spPr bwMode="auto">
            <a:xfrm>
              <a:off x="4165599" y="3375933"/>
              <a:ext cx="1841501" cy="54227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00673" y="2497240"/>
              <a:ext cx="3207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ahoma" pitchFamily="34" charset="0"/>
                  <a:ea typeface="ＭＳ Ｐゴシック"/>
                  <a:cs typeface="ＭＳ Ｐゴシック"/>
                </a:rPr>
                <a:t>Segments mean the same</a:t>
              </a:r>
              <a:endParaRPr lang="en-US" sz="2000" dirty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496458" y="3531578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147" name="Rectangle 146"/>
          <p:cNvSpPr/>
          <p:nvPr/>
        </p:nvSpPr>
        <p:spPr bwMode="auto">
          <a:xfrm>
            <a:off x="570873" y="357851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496458" y="4177298"/>
            <a:ext cx="493844" cy="649438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570873" y="4224237"/>
            <a:ext cx="347696" cy="557265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ahoma" pitchFamily="34" charset="0"/>
              <a:ea typeface="ＭＳ Ｐゴシック" pitchFamily="-111" charset="-128"/>
              <a:cs typeface="ＭＳ Ｐゴシック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 rot="5400000">
            <a:off x="-1411693" y="2854301"/>
            <a:ext cx="3854402" cy="1588"/>
          </a:xfrm>
          <a:prstGeom prst="line">
            <a:avLst/>
          </a:prstGeom>
          <a:noFill/>
          <a:ln w="3492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rot="5400000">
            <a:off x="-955370" y="2855095"/>
            <a:ext cx="3854402" cy="1588"/>
          </a:xfrm>
          <a:prstGeom prst="line">
            <a:avLst/>
          </a:prstGeom>
          <a:noFill/>
          <a:ln w="3492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1"/>
          <p:cNvGrpSpPr/>
          <p:nvPr/>
        </p:nvGrpSpPr>
        <p:grpSpPr>
          <a:xfrm>
            <a:off x="915640" y="973187"/>
            <a:ext cx="3135659" cy="3397784"/>
            <a:chOff x="915640" y="973187"/>
            <a:chExt cx="3135659" cy="3397784"/>
          </a:xfrm>
        </p:grpSpPr>
        <p:pic>
          <p:nvPicPr>
            <p:cNvPr id="74" name="Picture 73" descr="src1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54766" y="1087539"/>
              <a:ext cx="1879600" cy="1409700"/>
            </a:xfrm>
            <a:prstGeom prst="rect">
              <a:avLst/>
            </a:prstGeom>
          </p:spPr>
        </p:pic>
        <p:pic>
          <p:nvPicPr>
            <p:cNvPr id="76" name="Picture 75" descr="src2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54766" y="2948569"/>
              <a:ext cx="1896533" cy="1422400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 bwMode="auto">
            <a:xfrm flipV="1">
              <a:off x="918569" y="2948575"/>
              <a:ext cx="1236200" cy="620658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>
              <a:off x="915640" y="4135782"/>
              <a:ext cx="1239127" cy="235189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918569" y="1530452"/>
              <a:ext cx="1236197" cy="966787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918569" y="973187"/>
              <a:ext cx="1236199" cy="114353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ectangle 30"/>
          <p:cNvSpPr/>
          <p:nvPr/>
        </p:nvSpPr>
        <p:spPr>
          <a:xfrm>
            <a:off x="918569" y="5594764"/>
            <a:ext cx="7038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M</a:t>
            </a:r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odel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: </a:t>
            </a:r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10.5 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million nodes, </a:t>
            </a:r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31 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  <a:ea typeface="ＭＳ Ｐゴシック"/>
                <a:cs typeface="ＭＳ Ｐゴシック"/>
              </a:rPr>
              <a:t>million edges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000000"/>
              </a:solidFill>
              <a:latin typeface="Tahom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1037" y="5012334"/>
            <a:ext cx="7038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rPr>
              <a:t>Gaussian EM clustering + BP on 3D grid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07073" y="54670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ahom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0" y="6477000"/>
            <a:ext cx="260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version of [</a:t>
            </a:r>
            <a:r>
              <a:rPr lang="en-US" dirty="0" err="1" smtClean="0"/>
              <a:t>Batra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74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Learning Today: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Simple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Easy to understand/predictable</a:t>
            </a:r>
          </a:p>
          <a:p>
            <a:pPr lvl="1"/>
            <a:r>
              <a:rPr lang="en-US" dirty="0" smtClean="0"/>
              <a:t>Easy to train in parallel</a:t>
            </a:r>
          </a:p>
          <a:p>
            <a:pPr lvl="1"/>
            <a:r>
              <a:rPr lang="en-US" dirty="0" smtClean="0"/>
              <a:t>Supports </a:t>
            </a:r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Versatile: classification, ranking, density estimation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Favors </a:t>
            </a:r>
            <a:r>
              <a:rPr lang="en-US" b="1" dirty="0" smtClean="0"/>
              <a:t>bias</a:t>
            </a:r>
            <a:r>
              <a:rPr lang="en-US" dirty="0" smtClean="0"/>
              <a:t> in the presence of </a:t>
            </a:r>
            <a:r>
              <a:rPr lang="en-US" b="1" dirty="0" smtClean="0"/>
              <a:t>Big Data</a:t>
            </a:r>
          </a:p>
          <a:p>
            <a:pPr lvl="1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Strong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independence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444" y="1165683"/>
            <a:ext cx="6948977" cy="54067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070175" y="1269839"/>
            <a:ext cx="6245319" cy="459229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Coseg</a:t>
            </a:r>
            <a:r>
              <a:rPr lang="en-US" dirty="0" smtClean="0"/>
              <a:t>. Strong Scaling</a:t>
            </a:r>
            <a:endParaRPr lang="en-US" dirty="0"/>
          </a:p>
        </p:txBody>
      </p:sp>
      <p:grpSp>
        <p:nvGrpSpPr>
          <p:cNvPr id="3" name="Group 19"/>
          <p:cNvGrpSpPr/>
          <p:nvPr/>
        </p:nvGrpSpPr>
        <p:grpSpPr>
          <a:xfrm>
            <a:off x="2000590" y="3131110"/>
            <a:ext cx="5914787" cy="2817998"/>
            <a:chOff x="2000590" y="3131110"/>
            <a:chExt cx="5914787" cy="2817998"/>
          </a:xfrm>
        </p:grpSpPr>
        <p:sp>
          <p:nvSpPr>
            <p:cNvPr id="9" name="Freeform 8"/>
            <p:cNvSpPr/>
            <p:nvPr/>
          </p:nvSpPr>
          <p:spPr>
            <a:xfrm>
              <a:off x="2000590" y="3131110"/>
              <a:ext cx="5914787" cy="2817998"/>
            </a:xfrm>
            <a:custGeom>
              <a:avLst/>
              <a:gdLst>
                <a:gd name="connsiteX0" fmla="*/ 0 w 5949580"/>
                <a:gd name="connsiteY0" fmla="*/ 2748418 h 2748418"/>
                <a:gd name="connsiteX1" fmla="*/ 452307 w 5949580"/>
                <a:gd name="connsiteY1" fmla="*/ 2417912 h 2748418"/>
                <a:gd name="connsiteX2" fmla="*/ 1304732 w 5949580"/>
                <a:gd name="connsiteY2" fmla="*/ 1948246 h 2748418"/>
                <a:gd name="connsiteX3" fmla="*/ 2122365 w 5949580"/>
                <a:gd name="connsiteY3" fmla="*/ 1374209 h 2748418"/>
                <a:gd name="connsiteX4" fmla="*/ 2853015 w 5949580"/>
                <a:gd name="connsiteY4" fmla="*/ 956728 h 2748418"/>
                <a:gd name="connsiteX5" fmla="*/ 4436090 w 5949580"/>
                <a:gd name="connsiteY5" fmla="*/ 469666 h 2748418"/>
                <a:gd name="connsiteX6" fmla="*/ 5949580 w 5949580"/>
                <a:gd name="connsiteY6" fmla="*/ 0 h 2748418"/>
                <a:gd name="connsiteX0" fmla="*/ 0 w 5914787"/>
                <a:gd name="connsiteY0" fmla="*/ 2817998 h 2817998"/>
                <a:gd name="connsiteX1" fmla="*/ 417514 w 5914787"/>
                <a:gd name="connsiteY1" fmla="*/ 2417912 h 2817998"/>
                <a:gd name="connsiteX2" fmla="*/ 1269939 w 5914787"/>
                <a:gd name="connsiteY2" fmla="*/ 1948246 h 2817998"/>
                <a:gd name="connsiteX3" fmla="*/ 2087572 w 5914787"/>
                <a:gd name="connsiteY3" fmla="*/ 1374209 h 2817998"/>
                <a:gd name="connsiteX4" fmla="*/ 2818222 w 5914787"/>
                <a:gd name="connsiteY4" fmla="*/ 956728 h 2817998"/>
                <a:gd name="connsiteX5" fmla="*/ 4401297 w 5914787"/>
                <a:gd name="connsiteY5" fmla="*/ 469666 h 2817998"/>
                <a:gd name="connsiteX6" fmla="*/ 5914787 w 5914787"/>
                <a:gd name="connsiteY6" fmla="*/ 0 h 2817998"/>
                <a:gd name="connsiteX0" fmla="*/ 0 w 5914787"/>
                <a:gd name="connsiteY0" fmla="*/ 2817998 h 2817998"/>
                <a:gd name="connsiteX1" fmla="*/ 434911 w 5914787"/>
                <a:gd name="connsiteY1" fmla="*/ 2470097 h 2817998"/>
                <a:gd name="connsiteX2" fmla="*/ 1269939 w 5914787"/>
                <a:gd name="connsiteY2" fmla="*/ 1948246 h 2817998"/>
                <a:gd name="connsiteX3" fmla="*/ 2087572 w 5914787"/>
                <a:gd name="connsiteY3" fmla="*/ 1374209 h 2817998"/>
                <a:gd name="connsiteX4" fmla="*/ 2818222 w 5914787"/>
                <a:gd name="connsiteY4" fmla="*/ 956728 h 2817998"/>
                <a:gd name="connsiteX5" fmla="*/ 4401297 w 5914787"/>
                <a:gd name="connsiteY5" fmla="*/ 469666 h 2817998"/>
                <a:gd name="connsiteX6" fmla="*/ 5914787 w 5914787"/>
                <a:gd name="connsiteY6" fmla="*/ 0 h 281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14787" h="2817998">
                  <a:moveTo>
                    <a:pt x="0" y="2817998"/>
                  </a:moveTo>
                  <a:cubicBezTo>
                    <a:pt x="117426" y="2719426"/>
                    <a:pt x="223255" y="2615056"/>
                    <a:pt x="434911" y="2470097"/>
                  </a:cubicBezTo>
                  <a:cubicBezTo>
                    <a:pt x="646567" y="2325138"/>
                    <a:pt x="994496" y="2130894"/>
                    <a:pt x="1269939" y="1948246"/>
                  </a:cubicBezTo>
                  <a:cubicBezTo>
                    <a:pt x="1545382" y="1765598"/>
                    <a:pt x="1829525" y="1539462"/>
                    <a:pt x="2087572" y="1374209"/>
                  </a:cubicBezTo>
                  <a:cubicBezTo>
                    <a:pt x="2345619" y="1208956"/>
                    <a:pt x="2432601" y="1107485"/>
                    <a:pt x="2818222" y="956728"/>
                  </a:cubicBezTo>
                  <a:cubicBezTo>
                    <a:pt x="3203843" y="805971"/>
                    <a:pt x="4401297" y="469666"/>
                    <a:pt x="4401297" y="469666"/>
                  </a:cubicBezTo>
                  <a:lnTo>
                    <a:pt x="5914787" y="0"/>
                  </a:ln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793012" y="3652962"/>
              <a:ext cx="574082" cy="103954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5024472" y="4692510"/>
              <a:ext cx="1495022" cy="541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sz="2800" dirty="0" err="1" smtClean="0">
                  <a:solidFill>
                    <a:prstClr val="white"/>
                  </a:solidFill>
                </a:rPr>
                <a:t>GraphLab</a:t>
              </a:r>
              <a:endParaRPr lang="en-US" sz="2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2052779" y="1322024"/>
            <a:ext cx="5862598" cy="4592294"/>
            <a:chOff x="2052779" y="1322024"/>
            <a:chExt cx="5862598" cy="4592294"/>
          </a:xfrm>
        </p:grpSpPr>
        <p:cxnSp>
          <p:nvCxnSpPr>
            <p:cNvPr id="7" name="Straight Connector 6"/>
            <p:cNvCxnSpPr/>
            <p:nvPr/>
          </p:nvCxnSpPr>
          <p:spPr bwMode="auto">
            <a:xfrm flipV="1">
              <a:off x="2052779" y="1322024"/>
              <a:ext cx="5862598" cy="4592294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stCxn id="12" idx="3"/>
            </p:cNvCxnSpPr>
            <p:nvPr/>
          </p:nvCxnSpPr>
          <p:spPr>
            <a:xfrm>
              <a:off x="5426616" y="2114607"/>
              <a:ext cx="940478" cy="27073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931594" y="1843877"/>
              <a:ext cx="1495022" cy="5414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sz="2800" dirty="0" smtClean="0">
                  <a:solidFill>
                    <a:prstClr val="white"/>
                  </a:solidFill>
                </a:rPr>
                <a:t>Ideal</a:t>
              </a:r>
              <a:endParaRPr lang="en-US" sz="2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84455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seg_scalability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1368" y="1485245"/>
            <a:ext cx="6480899" cy="483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Coseg</a:t>
            </a:r>
            <a:r>
              <a:rPr lang="en-US" dirty="0" smtClean="0"/>
              <a:t>. Weak Scaling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423338" y="1069051"/>
            <a:ext cx="6245319" cy="459229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prstClr val="black"/>
              </a:solidFill>
              <a:latin typeface="Tahoma" pitchFamily="-64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2309019" y="1898510"/>
            <a:ext cx="5244430" cy="2780597"/>
            <a:chOff x="2309019" y="1898510"/>
            <a:chExt cx="5244430" cy="2780597"/>
          </a:xfrm>
        </p:grpSpPr>
        <p:sp>
          <p:nvSpPr>
            <p:cNvPr id="9" name="Freeform 8"/>
            <p:cNvSpPr/>
            <p:nvPr/>
          </p:nvSpPr>
          <p:spPr>
            <a:xfrm>
              <a:off x="2309019" y="2815876"/>
              <a:ext cx="5244430" cy="1863231"/>
            </a:xfrm>
            <a:custGeom>
              <a:avLst/>
              <a:gdLst>
                <a:gd name="connsiteX0" fmla="*/ 0 w 5949580"/>
                <a:gd name="connsiteY0" fmla="*/ 2748418 h 2748418"/>
                <a:gd name="connsiteX1" fmla="*/ 452307 w 5949580"/>
                <a:gd name="connsiteY1" fmla="*/ 2417912 h 2748418"/>
                <a:gd name="connsiteX2" fmla="*/ 1304732 w 5949580"/>
                <a:gd name="connsiteY2" fmla="*/ 1948246 h 2748418"/>
                <a:gd name="connsiteX3" fmla="*/ 2122365 w 5949580"/>
                <a:gd name="connsiteY3" fmla="*/ 1374209 h 2748418"/>
                <a:gd name="connsiteX4" fmla="*/ 2853015 w 5949580"/>
                <a:gd name="connsiteY4" fmla="*/ 956728 h 2748418"/>
                <a:gd name="connsiteX5" fmla="*/ 4436090 w 5949580"/>
                <a:gd name="connsiteY5" fmla="*/ 469666 h 2748418"/>
                <a:gd name="connsiteX6" fmla="*/ 5949580 w 5949580"/>
                <a:gd name="connsiteY6" fmla="*/ 0 h 2748418"/>
                <a:gd name="connsiteX0" fmla="*/ 0 w 5914787"/>
                <a:gd name="connsiteY0" fmla="*/ 2817998 h 2817998"/>
                <a:gd name="connsiteX1" fmla="*/ 417514 w 5914787"/>
                <a:gd name="connsiteY1" fmla="*/ 2417912 h 2817998"/>
                <a:gd name="connsiteX2" fmla="*/ 1269939 w 5914787"/>
                <a:gd name="connsiteY2" fmla="*/ 1948246 h 2817998"/>
                <a:gd name="connsiteX3" fmla="*/ 2087572 w 5914787"/>
                <a:gd name="connsiteY3" fmla="*/ 1374209 h 2817998"/>
                <a:gd name="connsiteX4" fmla="*/ 2818222 w 5914787"/>
                <a:gd name="connsiteY4" fmla="*/ 956728 h 2817998"/>
                <a:gd name="connsiteX5" fmla="*/ 4401297 w 5914787"/>
                <a:gd name="connsiteY5" fmla="*/ 469666 h 2817998"/>
                <a:gd name="connsiteX6" fmla="*/ 5914787 w 5914787"/>
                <a:gd name="connsiteY6" fmla="*/ 0 h 2817998"/>
                <a:gd name="connsiteX0" fmla="*/ 0 w 5914787"/>
                <a:gd name="connsiteY0" fmla="*/ 2817998 h 2817998"/>
                <a:gd name="connsiteX1" fmla="*/ 434911 w 5914787"/>
                <a:gd name="connsiteY1" fmla="*/ 2470097 h 2817998"/>
                <a:gd name="connsiteX2" fmla="*/ 1269939 w 5914787"/>
                <a:gd name="connsiteY2" fmla="*/ 1948246 h 2817998"/>
                <a:gd name="connsiteX3" fmla="*/ 2087572 w 5914787"/>
                <a:gd name="connsiteY3" fmla="*/ 1374209 h 2817998"/>
                <a:gd name="connsiteX4" fmla="*/ 2818222 w 5914787"/>
                <a:gd name="connsiteY4" fmla="*/ 956728 h 2817998"/>
                <a:gd name="connsiteX5" fmla="*/ 4401297 w 5914787"/>
                <a:gd name="connsiteY5" fmla="*/ 469666 h 2817998"/>
                <a:gd name="connsiteX6" fmla="*/ 5914787 w 5914787"/>
                <a:gd name="connsiteY6" fmla="*/ 0 h 2817998"/>
                <a:gd name="connsiteX0" fmla="*/ 0 w 5606358"/>
                <a:gd name="connsiteY0" fmla="*/ 1547998 h 2477424"/>
                <a:gd name="connsiteX1" fmla="*/ 126482 w 5606358"/>
                <a:gd name="connsiteY1" fmla="*/ 2470097 h 2477424"/>
                <a:gd name="connsiteX2" fmla="*/ 961510 w 5606358"/>
                <a:gd name="connsiteY2" fmla="*/ 1948246 h 2477424"/>
                <a:gd name="connsiteX3" fmla="*/ 1779143 w 5606358"/>
                <a:gd name="connsiteY3" fmla="*/ 1374209 h 2477424"/>
                <a:gd name="connsiteX4" fmla="*/ 2509793 w 5606358"/>
                <a:gd name="connsiteY4" fmla="*/ 956728 h 2477424"/>
                <a:gd name="connsiteX5" fmla="*/ 4092868 w 5606358"/>
                <a:gd name="connsiteY5" fmla="*/ 469666 h 2477424"/>
                <a:gd name="connsiteX6" fmla="*/ 5606358 w 5606358"/>
                <a:gd name="connsiteY6" fmla="*/ 0 h 2477424"/>
                <a:gd name="connsiteX0" fmla="*/ 0 w 5606358"/>
                <a:gd name="connsiteY0" fmla="*/ 1547998 h 1970315"/>
                <a:gd name="connsiteX1" fmla="*/ 1904482 w 5606358"/>
                <a:gd name="connsiteY1" fmla="*/ 546954 h 1970315"/>
                <a:gd name="connsiteX2" fmla="*/ 961510 w 5606358"/>
                <a:gd name="connsiteY2" fmla="*/ 1948246 h 1970315"/>
                <a:gd name="connsiteX3" fmla="*/ 1779143 w 5606358"/>
                <a:gd name="connsiteY3" fmla="*/ 1374209 h 1970315"/>
                <a:gd name="connsiteX4" fmla="*/ 2509793 w 5606358"/>
                <a:gd name="connsiteY4" fmla="*/ 956728 h 1970315"/>
                <a:gd name="connsiteX5" fmla="*/ 4092868 w 5606358"/>
                <a:gd name="connsiteY5" fmla="*/ 469666 h 1970315"/>
                <a:gd name="connsiteX6" fmla="*/ 5606358 w 5606358"/>
                <a:gd name="connsiteY6" fmla="*/ 0 h 1970315"/>
                <a:gd name="connsiteX0" fmla="*/ 0 w 5606358"/>
                <a:gd name="connsiteY0" fmla="*/ 1849944 h 1849944"/>
                <a:gd name="connsiteX1" fmla="*/ 1904482 w 5606358"/>
                <a:gd name="connsiteY1" fmla="*/ 848900 h 1849944"/>
                <a:gd name="connsiteX2" fmla="*/ 3537795 w 5606358"/>
                <a:gd name="connsiteY2" fmla="*/ 18621 h 1849944"/>
                <a:gd name="connsiteX3" fmla="*/ 1779143 w 5606358"/>
                <a:gd name="connsiteY3" fmla="*/ 1676155 h 1849944"/>
                <a:gd name="connsiteX4" fmla="*/ 2509793 w 5606358"/>
                <a:gd name="connsiteY4" fmla="*/ 1258674 h 1849944"/>
                <a:gd name="connsiteX5" fmla="*/ 4092868 w 5606358"/>
                <a:gd name="connsiteY5" fmla="*/ 771612 h 1849944"/>
                <a:gd name="connsiteX6" fmla="*/ 5606358 w 5606358"/>
                <a:gd name="connsiteY6" fmla="*/ 301946 h 1849944"/>
                <a:gd name="connsiteX0" fmla="*/ 0 w 5606358"/>
                <a:gd name="connsiteY0" fmla="*/ 1917902 h 1917902"/>
                <a:gd name="connsiteX1" fmla="*/ 1904482 w 5606358"/>
                <a:gd name="connsiteY1" fmla="*/ 916858 h 1917902"/>
                <a:gd name="connsiteX2" fmla="*/ 3537795 w 5606358"/>
                <a:gd name="connsiteY2" fmla="*/ 86579 h 1917902"/>
                <a:gd name="connsiteX3" fmla="*/ 5317001 w 5606358"/>
                <a:gd name="connsiteY3" fmla="*/ 165684 h 1917902"/>
                <a:gd name="connsiteX4" fmla="*/ 2509793 w 5606358"/>
                <a:gd name="connsiteY4" fmla="*/ 1326632 h 1917902"/>
                <a:gd name="connsiteX5" fmla="*/ 4092868 w 5606358"/>
                <a:gd name="connsiteY5" fmla="*/ 839570 h 1917902"/>
                <a:gd name="connsiteX6" fmla="*/ 5606358 w 5606358"/>
                <a:gd name="connsiteY6" fmla="*/ 369904 h 1917902"/>
                <a:gd name="connsiteX0" fmla="*/ 0 w 5606358"/>
                <a:gd name="connsiteY0" fmla="*/ 1917902 h 1917902"/>
                <a:gd name="connsiteX1" fmla="*/ 1904482 w 5606358"/>
                <a:gd name="connsiteY1" fmla="*/ 916858 h 1917902"/>
                <a:gd name="connsiteX2" fmla="*/ 3537795 w 5606358"/>
                <a:gd name="connsiteY2" fmla="*/ 86579 h 1917902"/>
                <a:gd name="connsiteX3" fmla="*/ 5317001 w 5606358"/>
                <a:gd name="connsiteY3" fmla="*/ 165684 h 1917902"/>
                <a:gd name="connsiteX4" fmla="*/ 2509793 w 5606358"/>
                <a:gd name="connsiteY4" fmla="*/ 1326632 h 1917902"/>
                <a:gd name="connsiteX5" fmla="*/ 5606358 w 5606358"/>
                <a:gd name="connsiteY5" fmla="*/ 369904 h 1917902"/>
                <a:gd name="connsiteX0" fmla="*/ 0 w 5606358"/>
                <a:gd name="connsiteY0" fmla="*/ 1878725 h 1878725"/>
                <a:gd name="connsiteX1" fmla="*/ 1904482 w 5606358"/>
                <a:gd name="connsiteY1" fmla="*/ 877681 h 1878725"/>
                <a:gd name="connsiteX2" fmla="*/ 3537795 w 5606358"/>
                <a:gd name="connsiteY2" fmla="*/ 47402 h 1878725"/>
                <a:gd name="connsiteX3" fmla="*/ 5317001 w 5606358"/>
                <a:gd name="connsiteY3" fmla="*/ 126507 h 1878725"/>
                <a:gd name="connsiteX4" fmla="*/ 5606358 w 5606358"/>
                <a:gd name="connsiteY4" fmla="*/ 330727 h 1878725"/>
                <a:gd name="connsiteX0" fmla="*/ 0 w 5317001"/>
                <a:gd name="connsiteY0" fmla="*/ 1878725 h 1878725"/>
                <a:gd name="connsiteX1" fmla="*/ 1904482 w 5317001"/>
                <a:gd name="connsiteY1" fmla="*/ 877681 h 1878725"/>
                <a:gd name="connsiteX2" fmla="*/ 3537795 w 5317001"/>
                <a:gd name="connsiteY2" fmla="*/ 47402 h 1878725"/>
                <a:gd name="connsiteX3" fmla="*/ 5317001 w 5317001"/>
                <a:gd name="connsiteY3" fmla="*/ 126507 h 1878725"/>
                <a:gd name="connsiteX0" fmla="*/ 0 w 5244430"/>
                <a:gd name="connsiteY0" fmla="*/ 1918294 h 1918294"/>
                <a:gd name="connsiteX1" fmla="*/ 1904482 w 5244430"/>
                <a:gd name="connsiteY1" fmla="*/ 917250 h 1918294"/>
                <a:gd name="connsiteX2" fmla="*/ 3537795 w 5244430"/>
                <a:gd name="connsiteY2" fmla="*/ 86971 h 1918294"/>
                <a:gd name="connsiteX3" fmla="*/ 5244430 w 5244430"/>
                <a:gd name="connsiteY3" fmla="*/ 57219 h 1918294"/>
                <a:gd name="connsiteX0" fmla="*/ 0 w 5244430"/>
                <a:gd name="connsiteY0" fmla="*/ 1918294 h 1918294"/>
                <a:gd name="connsiteX1" fmla="*/ 1904482 w 5244430"/>
                <a:gd name="connsiteY1" fmla="*/ 917250 h 1918294"/>
                <a:gd name="connsiteX2" fmla="*/ 3537795 w 5244430"/>
                <a:gd name="connsiteY2" fmla="*/ 86971 h 1918294"/>
                <a:gd name="connsiteX3" fmla="*/ 5244430 w 5244430"/>
                <a:gd name="connsiteY3" fmla="*/ 57219 h 1918294"/>
                <a:gd name="connsiteX0" fmla="*/ 0 w 5244430"/>
                <a:gd name="connsiteY0" fmla="*/ 1918294 h 1918294"/>
                <a:gd name="connsiteX1" fmla="*/ 1904482 w 5244430"/>
                <a:gd name="connsiteY1" fmla="*/ 917250 h 1918294"/>
                <a:gd name="connsiteX2" fmla="*/ 3537795 w 5244430"/>
                <a:gd name="connsiteY2" fmla="*/ 86971 h 1918294"/>
                <a:gd name="connsiteX3" fmla="*/ 5244430 w 5244430"/>
                <a:gd name="connsiteY3" fmla="*/ 57219 h 1918294"/>
                <a:gd name="connsiteX0" fmla="*/ 0 w 5244430"/>
                <a:gd name="connsiteY0" fmla="*/ 1918294 h 1918294"/>
                <a:gd name="connsiteX1" fmla="*/ 1904482 w 5244430"/>
                <a:gd name="connsiteY1" fmla="*/ 917250 h 1918294"/>
                <a:gd name="connsiteX2" fmla="*/ 3537795 w 5244430"/>
                <a:gd name="connsiteY2" fmla="*/ 86971 h 1918294"/>
                <a:gd name="connsiteX3" fmla="*/ 5244430 w 5244430"/>
                <a:gd name="connsiteY3" fmla="*/ 57219 h 1918294"/>
                <a:gd name="connsiteX0" fmla="*/ 0 w 5244430"/>
                <a:gd name="connsiteY0" fmla="*/ 1901828 h 1901828"/>
                <a:gd name="connsiteX1" fmla="*/ 1904482 w 5244430"/>
                <a:gd name="connsiteY1" fmla="*/ 900784 h 1901828"/>
                <a:gd name="connsiteX2" fmla="*/ 3537795 w 5244430"/>
                <a:gd name="connsiteY2" fmla="*/ 70505 h 1901828"/>
                <a:gd name="connsiteX3" fmla="*/ 5244430 w 5244430"/>
                <a:gd name="connsiteY3" fmla="*/ 40753 h 1901828"/>
                <a:gd name="connsiteX0" fmla="*/ 0 w 5244430"/>
                <a:gd name="connsiteY0" fmla="*/ 1901828 h 1901828"/>
                <a:gd name="connsiteX1" fmla="*/ 1904482 w 5244430"/>
                <a:gd name="connsiteY1" fmla="*/ 900784 h 1901828"/>
                <a:gd name="connsiteX2" fmla="*/ 3537795 w 5244430"/>
                <a:gd name="connsiteY2" fmla="*/ 70505 h 1901828"/>
                <a:gd name="connsiteX3" fmla="*/ 5244430 w 5244430"/>
                <a:gd name="connsiteY3" fmla="*/ 40753 h 1901828"/>
                <a:gd name="connsiteX0" fmla="*/ 0 w 5244430"/>
                <a:gd name="connsiteY0" fmla="*/ 1901828 h 1901828"/>
                <a:gd name="connsiteX1" fmla="*/ 1904482 w 5244430"/>
                <a:gd name="connsiteY1" fmla="*/ 900784 h 1901828"/>
                <a:gd name="connsiteX2" fmla="*/ 3537795 w 5244430"/>
                <a:gd name="connsiteY2" fmla="*/ 70505 h 1901828"/>
                <a:gd name="connsiteX3" fmla="*/ 5244430 w 5244430"/>
                <a:gd name="connsiteY3" fmla="*/ 40753 h 1901828"/>
                <a:gd name="connsiteX0" fmla="*/ 0 w 5244430"/>
                <a:gd name="connsiteY0" fmla="*/ 1863231 h 1863231"/>
                <a:gd name="connsiteX1" fmla="*/ 1904482 w 5244430"/>
                <a:gd name="connsiteY1" fmla="*/ 862187 h 1863231"/>
                <a:gd name="connsiteX2" fmla="*/ 3537795 w 5244430"/>
                <a:gd name="connsiteY2" fmla="*/ 31908 h 1863231"/>
                <a:gd name="connsiteX3" fmla="*/ 5244430 w 5244430"/>
                <a:gd name="connsiteY3" fmla="*/ 2156 h 1863231"/>
                <a:gd name="connsiteX0" fmla="*/ 0 w 5244430"/>
                <a:gd name="connsiteY0" fmla="*/ 1863231 h 1863231"/>
                <a:gd name="connsiteX1" fmla="*/ 1795625 w 5244430"/>
                <a:gd name="connsiteY1" fmla="*/ 898473 h 1863231"/>
                <a:gd name="connsiteX2" fmla="*/ 3537795 w 5244430"/>
                <a:gd name="connsiteY2" fmla="*/ 31908 h 1863231"/>
                <a:gd name="connsiteX3" fmla="*/ 5244430 w 5244430"/>
                <a:gd name="connsiteY3" fmla="*/ 2156 h 18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4430" h="1863231">
                  <a:moveTo>
                    <a:pt x="0" y="1863231"/>
                  </a:moveTo>
                  <a:cubicBezTo>
                    <a:pt x="117426" y="1764659"/>
                    <a:pt x="1205993" y="1203694"/>
                    <a:pt x="1795625" y="898473"/>
                  </a:cubicBezTo>
                  <a:cubicBezTo>
                    <a:pt x="2385258" y="593253"/>
                    <a:pt x="2872280" y="284103"/>
                    <a:pt x="3537795" y="31908"/>
                  </a:cubicBezTo>
                  <a:cubicBezTo>
                    <a:pt x="4257738" y="-20716"/>
                    <a:pt x="4591242" y="9363"/>
                    <a:pt x="5244430" y="2156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4527570" y="2439970"/>
              <a:ext cx="479859" cy="624796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780059" y="1898510"/>
              <a:ext cx="1495022" cy="541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sz="2800" dirty="0" err="1" smtClean="0">
                  <a:solidFill>
                    <a:prstClr val="white"/>
                  </a:solidFill>
                </a:rPr>
                <a:t>GraphLab</a:t>
              </a:r>
              <a:endParaRPr lang="en-US" sz="2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1"/>
          <p:cNvGrpSpPr/>
          <p:nvPr/>
        </p:nvGrpSpPr>
        <p:grpSpPr>
          <a:xfrm>
            <a:off x="2362200" y="4724401"/>
            <a:ext cx="5167086" cy="812190"/>
            <a:chOff x="2190817" y="4170657"/>
            <a:chExt cx="5167086" cy="812190"/>
          </a:xfrm>
        </p:grpSpPr>
        <p:cxnSp>
          <p:nvCxnSpPr>
            <p:cNvPr id="13" name="Straight Connector 12"/>
            <p:cNvCxnSpPr/>
            <p:nvPr/>
          </p:nvCxnSpPr>
          <p:spPr bwMode="auto">
            <a:xfrm flipV="1">
              <a:off x="2190817" y="4170657"/>
              <a:ext cx="5167086" cy="31891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stCxn id="15" idx="3"/>
            </p:cNvCxnSpPr>
            <p:nvPr/>
          </p:nvCxnSpPr>
          <p:spPr>
            <a:xfrm flipV="1">
              <a:off x="4356187" y="4170657"/>
              <a:ext cx="679430" cy="5414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61165" y="4441387"/>
              <a:ext cx="1495022" cy="5414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sz="2800" dirty="0" smtClean="0">
                  <a:solidFill>
                    <a:prstClr val="white"/>
                  </a:solidFill>
                </a:rPr>
                <a:t>Ideal</a:t>
              </a:r>
              <a:endParaRPr lang="en-US" sz="2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81261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Rely on Checkpoint</a:t>
            </a:r>
            <a:endParaRPr lang="en-US" dirty="0"/>
          </a:p>
        </p:txBody>
      </p:sp>
      <p:grpSp>
        <p:nvGrpSpPr>
          <p:cNvPr id="4" name="Group 172"/>
          <p:cNvGrpSpPr/>
          <p:nvPr/>
        </p:nvGrpSpPr>
        <p:grpSpPr>
          <a:xfrm>
            <a:off x="3886198" y="2308934"/>
            <a:ext cx="550414" cy="2339266"/>
            <a:chOff x="7483584" y="1981200"/>
            <a:chExt cx="914398" cy="3352800"/>
          </a:xfrm>
        </p:grpSpPr>
        <p:sp>
          <p:nvSpPr>
            <p:cNvPr id="5" name="Right Arrow 4"/>
            <p:cNvSpPr/>
            <p:nvPr/>
          </p:nvSpPr>
          <p:spPr bwMode="auto">
            <a:xfrm>
              <a:off x="7483584" y="3429001"/>
              <a:ext cx="457201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 rot="5400000">
              <a:off x="6492982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ahoma" pitchFamily="-64" charset="0"/>
                </a:rPr>
                <a:t>Barrier</a:t>
              </a:r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304800" y="2851951"/>
            <a:ext cx="1605379" cy="1720049"/>
            <a:chOff x="1066800" y="2667000"/>
            <a:chExt cx="2133600" cy="2286000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8" name="Oval 17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25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612" y="2576744"/>
            <a:ext cx="275208" cy="434199"/>
          </a:xfrm>
          <a:prstGeom prst="rect">
            <a:avLst/>
          </a:prstGeom>
          <a:noFill/>
        </p:spPr>
      </p:pic>
      <p:pic>
        <p:nvPicPr>
          <p:cNvPr id="26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103" y="2576744"/>
            <a:ext cx="275208" cy="434199"/>
          </a:xfrm>
          <a:prstGeom prst="rect">
            <a:avLst/>
          </a:prstGeom>
          <a:noFill/>
        </p:spPr>
      </p:pic>
      <p:pic>
        <p:nvPicPr>
          <p:cNvPr id="2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6707" y="3356499"/>
            <a:ext cx="275208" cy="434199"/>
          </a:xfrm>
          <a:prstGeom prst="rect">
            <a:avLst/>
          </a:prstGeom>
          <a:noFill/>
        </p:spPr>
      </p:pic>
      <p:pic>
        <p:nvPicPr>
          <p:cNvPr id="2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555" y="3127159"/>
            <a:ext cx="275208" cy="434199"/>
          </a:xfrm>
          <a:prstGeom prst="rect">
            <a:avLst/>
          </a:prstGeom>
          <a:noFill/>
        </p:spPr>
      </p:pic>
      <p:pic>
        <p:nvPicPr>
          <p:cNvPr id="2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631" y="3952783"/>
            <a:ext cx="275208" cy="434199"/>
          </a:xfrm>
          <a:prstGeom prst="rect">
            <a:avLst/>
          </a:prstGeom>
          <a:noFill/>
        </p:spPr>
      </p:pic>
      <p:pic>
        <p:nvPicPr>
          <p:cNvPr id="3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348" y="4090386"/>
            <a:ext cx="275208" cy="434199"/>
          </a:xfrm>
          <a:prstGeom prst="rect">
            <a:avLst/>
          </a:prstGeom>
          <a:noFill/>
        </p:spPr>
      </p:pic>
      <p:pic>
        <p:nvPicPr>
          <p:cNvPr id="3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585839"/>
            <a:ext cx="275208" cy="434199"/>
          </a:xfrm>
          <a:prstGeom prst="rect">
            <a:avLst/>
          </a:prstGeom>
          <a:noFill/>
        </p:spPr>
      </p:pic>
      <p:grpSp>
        <p:nvGrpSpPr>
          <p:cNvPr id="32" name="Group 42"/>
          <p:cNvGrpSpPr/>
          <p:nvPr/>
        </p:nvGrpSpPr>
        <p:grpSpPr>
          <a:xfrm>
            <a:off x="2162987" y="2874885"/>
            <a:ext cx="1605379" cy="1720049"/>
            <a:chOff x="1066800" y="2667000"/>
            <a:chExt cx="2133600" cy="2286000"/>
          </a:xfrm>
        </p:grpSpPr>
        <p:cxnSp>
          <p:nvCxnSpPr>
            <p:cNvPr id="33" name="Straight Connector 32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3" name="Oval 42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50" name="Group 72"/>
          <p:cNvGrpSpPr/>
          <p:nvPr/>
        </p:nvGrpSpPr>
        <p:grpSpPr>
          <a:xfrm>
            <a:off x="2851006" y="2806083"/>
            <a:ext cx="504548" cy="114670"/>
            <a:chOff x="6705600" y="2133600"/>
            <a:chExt cx="838200" cy="190500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54" name="Isosceles Triangle 5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55" name="Group 73"/>
          <p:cNvGrpSpPr/>
          <p:nvPr/>
        </p:nvGrpSpPr>
        <p:grpSpPr>
          <a:xfrm rot="17696688">
            <a:off x="2165143" y="3299812"/>
            <a:ext cx="504548" cy="114670"/>
            <a:chOff x="6705600" y="2133600"/>
            <a:chExt cx="838200" cy="190500"/>
          </a:xfrm>
        </p:grpSpPr>
        <p:cxnSp>
          <p:nvCxnSpPr>
            <p:cNvPr id="56" name="Straight Arrow Connector 55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59" name="Isosceles Triangle 58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0" name="Group 78"/>
          <p:cNvGrpSpPr/>
          <p:nvPr/>
        </p:nvGrpSpPr>
        <p:grpSpPr>
          <a:xfrm rot="19876540">
            <a:off x="2395815" y="3560701"/>
            <a:ext cx="504548" cy="114670"/>
            <a:chOff x="6705600" y="2133600"/>
            <a:chExt cx="838200" cy="190500"/>
          </a:xfrm>
        </p:grpSpPr>
        <p:cxnSp>
          <p:nvCxnSpPr>
            <p:cNvPr id="61" name="Straight Arrow Connector 6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3" name="Rectangle 6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4" name="Isosceles Triangle 6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5" name="Group 83"/>
          <p:cNvGrpSpPr/>
          <p:nvPr/>
        </p:nvGrpSpPr>
        <p:grpSpPr>
          <a:xfrm rot="17696688">
            <a:off x="3369215" y="3987831"/>
            <a:ext cx="504548" cy="114670"/>
            <a:chOff x="6705600" y="2133600"/>
            <a:chExt cx="838200" cy="190500"/>
          </a:xfrm>
        </p:grpSpPr>
        <p:cxnSp>
          <p:nvCxnSpPr>
            <p:cNvPr id="66" name="Straight Arrow Connector 65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9" name="Isosceles Triangle 68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88"/>
          <p:cNvGrpSpPr/>
          <p:nvPr/>
        </p:nvGrpSpPr>
        <p:grpSpPr>
          <a:xfrm rot="15609024">
            <a:off x="3432265" y="3259386"/>
            <a:ext cx="504548" cy="114670"/>
            <a:chOff x="6705600" y="2133600"/>
            <a:chExt cx="838200" cy="190500"/>
          </a:xfrm>
        </p:grpSpPr>
        <p:cxnSp>
          <p:nvCxnSpPr>
            <p:cNvPr id="71" name="Straight Arrow Connector 7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4" name="Isosceles Triangle 7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0" name="Group 98"/>
          <p:cNvGrpSpPr/>
          <p:nvPr/>
        </p:nvGrpSpPr>
        <p:grpSpPr>
          <a:xfrm rot="20073751">
            <a:off x="2897044" y="4400398"/>
            <a:ext cx="504548" cy="114670"/>
            <a:chOff x="6705600" y="2133600"/>
            <a:chExt cx="838200" cy="190500"/>
          </a:xfrm>
        </p:grpSpPr>
        <p:cxnSp>
          <p:nvCxnSpPr>
            <p:cNvPr id="81" name="Straight Arrow Connector 8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4" name="Isosceles Triangle 8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5" name="Group 103"/>
          <p:cNvGrpSpPr/>
          <p:nvPr/>
        </p:nvGrpSpPr>
        <p:grpSpPr>
          <a:xfrm rot="3044479">
            <a:off x="2085366" y="4229614"/>
            <a:ext cx="504548" cy="114670"/>
            <a:chOff x="6705600" y="2133600"/>
            <a:chExt cx="838200" cy="190500"/>
          </a:xfrm>
        </p:grpSpPr>
        <p:cxnSp>
          <p:nvCxnSpPr>
            <p:cNvPr id="86" name="Straight Arrow Connector 85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8" name="Rectangle 87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9" name="Isosceles Triangle 88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20" name="Group 138"/>
          <p:cNvGrpSpPr/>
          <p:nvPr/>
        </p:nvGrpSpPr>
        <p:grpSpPr>
          <a:xfrm rot="17336772" flipH="1">
            <a:off x="2689002" y="4028103"/>
            <a:ext cx="504548" cy="114670"/>
            <a:chOff x="6705600" y="2133600"/>
            <a:chExt cx="838200" cy="190500"/>
          </a:xfrm>
        </p:grpSpPr>
        <p:cxnSp>
          <p:nvCxnSpPr>
            <p:cNvPr id="121" name="Straight Arrow Connector 12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4" name="Isosceles Triangle 12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30" name="Group 148"/>
          <p:cNvGrpSpPr/>
          <p:nvPr/>
        </p:nvGrpSpPr>
        <p:grpSpPr>
          <a:xfrm rot="4129500" flipH="1">
            <a:off x="3024655" y="3743396"/>
            <a:ext cx="504548" cy="114670"/>
            <a:chOff x="6705600" y="2133600"/>
            <a:chExt cx="838200" cy="190500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3" name="Rectangle 132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4" name="Isosceles Triangle 133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45" name="Group 163"/>
          <p:cNvGrpSpPr/>
          <p:nvPr/>
        </p:nvGrpSpPr>
        <p:grpSpPr>
          <a:xfrm rot="19050061" flipH="1">
            <a:off x="3078050" y="3305462"/>
            <a:ext cx="504548" cy="114670"/>
            <a:chOff x="6705600" y="2133600"/>
            <a:chExt cx="838200" cy="190500"/>
          </a:xfrm>
        </p:grpSpPr>
        <p:cxnSp>
          <p:nvCxnSpPr>
            <p:cNvPr id="146" name="Straight Arrow Connector 145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9" name="Isosceles Triangle 148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mtClean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50" name="TextBox 149"/>
          <p:cNvSpPr txBox="1"/>
          <p:nvPr/>
        </p:nvSpPr>
        <p:spPr>
          <a:xfrm>
            <a:off x="753564" y="2209800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Compute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162564" y="2209800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Communicate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2" name="U-Turn Arrow 151"/>
          <p:cNvSpPr/>
          <p:nvPr/>
        </p:nvSpPr>
        <p:spPr bwMode="auto">
          <a:xfrm rot="10800000">
            <a:off x="763480" y="4663735"/>
            <a:ext cx="3579920" cy="366944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155" name="Rectangle 154"/>
          <p:cNvSpPr/>
          <p:nvPr/>
        </p:nvSpPr>
        <p:spPr bwMode="auto">
          <a:xfrm rot="5400000">
            <a:off x="3417163" y="3340963"/>
            <a:ext cx="2339266" cy="2752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Tahoma" pitchFamily="-64" charset="0"/>
              </a:rPr>
              <a:t>Checkpoint</a:t>
            </a:r>
          </a:p>
        </p:txBody>
      </p:sp>
      <p:grpSp>
        <p:nvGrpSpPr>
          <p:cNvPr id="428" name="Group 427"/>
          <p:cNvGrpSpPr/>
          <p:nvPr/>
        </p:nvGrpSpPr>
        <p:grpSpPr>
          <a:xfrm>
            <a:off x="5366011" y="2318011"/>
            <a:ext cx="3396989" cy="2939789"/>
            <a:chOff x="1524000" y="1752600"/>
            <a:chExt cx="3396989" cy="2939789"/>
          </a:xfrm>
        </p:grpSpPr>
        <p:cxnSp>
          <p:nvCxnSpPr>
            <p:cNvPr id="429" name="Straight Connector 428"/>
            <p:cNvCxnSpPr>
              <a:stCxn id="444" idx="6"/>
              <a:endCxn id="467" idx="2"/>
            </p:cNvCxnSpPr>
            <p:nvPr/>
          </p:nvCxnSpPr>
          <p:spPr bwMode="auto">
            <a:xfrm>
              <a:off x="1720589" y="18508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0" name="Straight Connector 429"/>
            <p:cNvCxnSpPr>
              <a:stCxn id="447" idx="6"/>
              <a:endCxn id="468" idx="2"/>
            </p:cNvCxnSpPr>
            <p:nvPr/>
          </p:nvCxnSpPr>
          <p:spPr bwMode="auto">
            <a:xfrm>
              <a:off x="1720589" y="23080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1" name="Straight Connector 430"/>
            <p:cNvCxnSpPr>
              <a:stCxn id="478" idx="0"/>
              <a:endCxn id="444" idx="4"/>
            </p:cNvCxnSpPr>
            <p:nvPr/>
          </p:nvCxnSpPr>
          <p:spPr bwMode="auto">
            <a:xfrm flipV="1">
              <a:off x="16222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2" name="Straight Connector 431"/>
            <p:cNvCxnSpPr>
              <a:stCxn id="477" idx="0"/>
              <a:endCxn id="443" idx="4"/>
            </p:cNvCxnSpPr>
            <p:nvPr/>
          </p:nvCxnSpPr>
          <p:spPr bwMode="auto">
            <a:xfrm flipV="1">
              <a:off x="21556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3" name="Straight Connector 432"/>
            <p:cNvCxnSpPr>
              <a:stCxn id="479" idx="0"/>
              <a:endCxn id="445" idx="4"/>
            </p:cNvCxnSpPr>
            <p:nvPr/>
          </p:nvCxnSpPr>
          <p:spPr bwMode="auto">
            <a:xfrm flipV="1">
              <a:off x="26890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4" name="Straight Connector 433"/>
            <p:cNvCxnSpPr>
              <a:stCxn id="450" idx="6"/>
              <a:endCxn id="469" idx="2"/>
            </p:cNvCxnSpPr>
            <p:nvPr/>
          </p:nvCxnSpPr>
          <p:spPr bwMode="auto">
            <a:xfrm>
              <a:off x="1720589" y="27652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5" name="Straight Connector 434"/>
            <p:cNvCxnSpPr>
              <a:stCxn id="453" idx="6"/>
              <a:endCxn id="470" idx="2"/>
            </p:cNvCxnSpPr>
            <p:nvPr/>
          </p:nvCxnSpPr>
          <p:spPr bwMode="auto">
            <a:xfrm>
              <a:off x="1720589" y="32224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6" name="Straight Connector 435"/>
            <p:cNvCxnSpPr>
              <a:stCxn id="487" idx="0"/>
              <a:endCxn id="456" idx="4"/>
            </p:cNvCxnSpPr>
            <p:nvPr/>
          </p:nvCxnSpPr>
          <p:spPr bwMode="auto">
            <a:xfrm flipV="1">
              <a:off x="32224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7" name="Straight Connector 436"/>
            <p:cNvCxnSpPr>
              <a:stCxn id="486" idx="0"/>
              <a:endCxn id="455" idx="4"/>
            </p:cNvCxnSpPr>
            <p:nvPr/>
          </p:nvCxnSpPr>
          <p:spPr bwMode="auto">
            <a:xfrm flipV="1">
              <a:off x="37558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8" name="Straight Connector 437"/>
            <p:cNvCxnSpPr>
              <a:stCxn id="488" idx="0"/>
              <a:endCxn id="457" idx="4"/>
            </p:cNvCxnSpPr>
            <p:nvPr/>
          </p:nvCxnSpPr>
          <p:spPr bwMode="auto">
            <a:xfrm flipV="1">
              <a:off x="42892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9" name="Straight Connector 438"/>
            <p:cNvCxnSpPr>
              <a:stCxn id="491" idx="0"/>
              <a:endCxn id="467" idx="4"/>
            </p:cNvCxnSpPr>
            <p:nvPr/>
          </p:nvCxnSpPr>
          <p:spPr bwMode="auto">
            <a:xfrm flipV="1">
              <a:off x="4822695" y="1949189"/>
              <a:ext cx="0" cy="254661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40" name="Straight Connector 439"/>
            <p:cNvCxnSpPr>
              <a:stCxn id="472" idx="6"/>
              <a:endCxn id="489" idx="2"/>
            </p:cNvCxnSpPr>
            <p:nvPr/>
          </p:nvCxnSpPr>
          <p:spPr bwMode="auto">
            <a:xfrm>
              <a:off x="1720589" y="36796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41" name="Straight Connector 440"/>
            <p:cNvCxnSpPr>
              <a:stCxn id="475" idx="6"/>
              <a:endCxn id="490" idx="2"/>
            </p:cNvCxnSpPr>
            <p:nvPr/>
          </p:nvCxnSpPr>
          <p:spPr bwMode="auto">
            <a:xfrm>
              <a:off x="1720589" y="41368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42" name="Straight Connector 441"/>
            <p:cNvCxnSpPr>
              <a:stCxn id="478" idx="6"/>
              <a:endCxn id="491" idx="2"/>
            </p:cNvCxnSpPr>
            <p:nvPr/>
          </p:nvCxnSpPr>
          <p:spPr bwMode="auto">
            <a:xfrm>
              <a:off x="1720589" y="4594095"/>
              <a:ext cx="3003811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443" name="Oval 442"/>
            <p:cNvSpPr/>
            <p:nvPr/>
          </p:nvSpPr>
          <p:spPr bwMode="auto">
            <a:xfrm>
              <a:off x="20574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4" name="Oval 443"/>
            <p:cNvSpPr/>
            <p:nvPr/>
          </p:nvSpPr>
          <p:spPr bwMode="auto">
            <a:xfrm>
              <a:off x="15240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5" name="Oval 444"/>
            <p:cNvSpPr/>
            <p:nvPr/>
          </p:nvSpPr>
          <p:spPr bwMode="auto">
            <a:xfrm>
              <a:off x="25908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6" name="Oval 445"/>
            <p:cNvSpPr/>
            <p:nvPr/>
          </p:nvSpPr>
          <p:spPr bwMode="auto">
            <a:xfrm>
              <a:off x="20574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7" name="Oval 446"/>
            <p:cNvSpPr/>
            <p:nvPr/>
          </p:nvSpPr>
          <p:spPr bwMode="auto">
            <a:xfrm>
              <a:off x="15240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8" name="Oval 447"/>
            <p:cNvSpPr/>
            <p:nvPr/>
          </p:nvSpPr>
          <p:spPr bwMode="auto">
            <a:xfrm>
              <a:off x="25908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49" name="Oval 448"/>
            <p:cNvSpPr/>
            <p:nvPr/>
          </p:nvSpPr>
          <p:spPr bwMode="auto">
            <a:xfrm>
              <a:off x="20574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0" name="Oval 449"/>
            <p:cNvSpPr/>
            <p:nvPr/>
          </p:nvSpPr>
          <p:spPr bwMode="auto">
            <a:xfrm>
              <a:off x="15240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1" name="Oval 450"/>
            <p:cNvSpPr/>
            <p:nvPr/>
          </p:nvSpPr>
          <p:spPr bwMode="auto">
            <a:xfrm>
              <a:off x="25908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2" name="Oval 451"/>
            <p:cNvSpPr/>
            <p:nvPr/>
          </p:nvSpPr>
          <p:spPr bwMode="auto">
            <a:xfrm>
              <a:off x="20574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3" name="Oval 452"/>
            <p:cNvSpPr/>
            <p:nvPr/>
          </p:nvSpPr>
          <p:spPr bwMode="auto">
            <a:xfrm>
              <a:off x="15240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4" name="Oval 453"/>
            <p:cNvSpPr/>
            <p:nvPr/>
          </p:nvSpPr>
          <p:spPr bwMode="auto">
            <a:xfrm>
              <a:off x="25908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5" name="Oval 454"/>
            <p:cNvSpPr/>
            <p:nvPr/>
          </p:nvSpPr>
          <p:spPr bwMode="auto">
            <a:xfrm>
              <a:off x="36576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6" name="Oval 455"/>
            <p:cNvSpPr/>
            <p:nvPr/>
          </p:nvSpPr>
          <p:spPr bwMode="auto">
            <a:xfrm>
              <a:off x="31242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7" name="Oval 456"/>
            <p:cNvSpPr/>
            <p:nvPr/>
          </p:nvSpPr>
          <p:spPr bwMode="auto">
            <a:xfrm>
              <a:off x="41910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8" name="Oval 457"/>
            <p:cNvSpPr/>
            <p:nvPr/>
          </p:nvSpPr>
          <p:spPr bwMode="auto">
            <a:xfrm>
              <a:off x="36576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59" name="Oval 458"/>
            <p:cNvSpPr/>
            <p:nvPr/>
          </p:nvSpPr>
          <p:spPr bwMode="auto">
            <a:xfrm>
              <a:off x="31242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0" name="Oval 459"/>
            <p:cNvSpPr/>
            <p:nvPr/>
          </p:nvSpPr>
          <p:spPr bwMode="auto">
            <a:xfrm>
              <a:off x="41910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1" name="Oval 460"/>
            <p:cNvSpPr/>
            <p:nvPr/>
          </p:nvSpPr>
          <p:spPr bwMode="auto">
            <a:xfrm>
              <a:off x="36576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2" name="Oval 461"/>
            <p:cNvSpPr/>
            <p:nvPr/>
          </p:nvSpPr>
          <p:spPr bwMode="auto">
            <a:xfrm>
              <a:off x="31242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3" name="Oval 462"/>
            <p:cNvSpPr/>
            <p:nvPr/>
          </p:nvSpPr>
          <p:spPr bwMode="auto">
            <a:xfrm>
              <a:off x="41910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4" name="Oval 463"/>
            <p:cNvSpPr/>
            <p:nvPr/>
          </p:nvSpPr>
          <p:spPr bwMode="auto">
            <a:xfrm>
              <a:off x="36576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5" name="Oval 464"/>
            <p:cNvSpPr/>
            <p:nvPr/>
          </p:nvSpPr>
          <p:spPr bwMode="auto">
            <a:xfrm>
              <a:off x="31242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6" name="Oval 465"/>
            <p:cNvSpPr/>
            <p:nvPr/>
          </p:nvSpPr>
          <p:spPr bwMode="auto">
            <a:xfrm>
              <a:off x="41910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7" name="Oval 466"/>
            <p:cNvSpPr/>
            <p:nvPr/>
          </p:nvSpPr>
          <p:spPr bwMode="auto">
            <a:xfrm>
              <a:off x="4724400" y="1752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8" name="Oval 467"/>
            <p:cNvSpPr/>
            <p:nvPr/>
          </p:nvSpPr>
          <p:spPr bwMode="auto">
            <a:xfrm>
              <a:off x="4724400" y="2209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69" name="Oval 468"/>
            <p:cNvSpPr/>
            <p:nvPr/>
          </p:nvSpPr>
          <p:spPr bwMode="auto">
            <a:xfrm>
              <a:off x="4724400" y="26670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0" name="Oval 469"/>
            <p:cNvSpPr/>
            <p:nvPr/>
          </p:nvSpPr>
          <p:spPr bwMode="auto">
            <a:xfrm>
              <a:off x="4724400" y="31242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1" name="Oval 470"/>
            <p:cNvSpPr/>
            <p:nvPr/>
          </p:nvSpPr>
          <p:spPr bwMode="auto">
            <a:xfrm>
              <a:off x="20574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2" name="Oval 471"/>
            <p:cNvSpPr/>
            <p:nvPr/>
          </p:nvSpPr>
          <p:spPr bwMode="auto">
            <a:xfrm>
              <a:off x="15240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3" name="Oval 472"/>
            <p:cNvSpPr/>
            <p:nvPr/>
          </p:nvSpPr>
          <p:spPr bwMode="auto">
            <a:xfrm>
              <a:off x="25908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4" name="Oval 473"/>
            <p:cNvSpPr/>
            <p:nvPr/>
          </p:nvSpPr>
          <p:spPr bwMode="auto">
            <a:xfrm>
              <a:off x="20574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5" name="Oval 474"/>
            <p:cNvSpPr/>
            <p:nvPr/>
          </p:nvSpPr>
          <p:spPr bwMode="auto">
            <a:xfrm>
              <a:off x="15240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6" name="Oval 475"/>
            <p:cNvSpPr/>
            <p:nvPr/>
          </p:nvSpPr>
          <p:spPr bwMode="auto">
            <a:xfrm>
              <a:off x="25908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7" name="Oval 476"/>
            <p:cNvSpPr/>
            <p:nvPr/>
          </p:nvSpPr>
          <p:spPr bwMode="auto">
            <a:xfrm>
              <a:off x="20574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8" name="Oval 477"/>
            <p:cNvSpPr/>
            <p:nvPr/>
          </p:nvSpPr>
          <p:spPr bwMode="auto">
            <a:xfrm>
              <a:off x="15240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79" name="Oval 478"/>
            <p:cNvSpPr/>
            <p:nvPr/>
          </p:nvSpPr>
          <p:spPr bwMode="auto">
            <a:xfrm>
              <a:off x="25908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0" name="Oval 479"/>
            <p:cNvSpPr/>
            <p:nvPr/>
          </p:nvSpPr>
          <p:spPr bwMode="auto">
            <a:xfrm>
              <a:off x="36576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1" name="Oval 480"/>
            <p:cNvSpPr/>
            <p:nvPr/>
          </p:nvSpPr>
          <p:spPr bwMode="auto">
            <a:xfrm>
              <a:off x="31242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2" name="Oval 481"/>
            <p:cNvSpPr/>
            <p:nvPr/>
          </p:nvSpPr>
          <p:spPr bwMode="auto">
            <a:xfrm>
              <a:off x="41910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3" name="Oval 482"/>
            <p:cNvSpPr/>
            <p:nvPr/>
          </p:nvSpPr>
          <p:spPr bwMode="auto">
            <a:xfrm>
              <a:off x="36576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4" name="Oval 483"/>
            <p:cNvSpPr/>
            <p:nvPr/>
          </p:nvSpPr>
          <p:spPr bwMode="auto">
            <a:xfrm>
              <a:off x="31242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5" name="Oval 484"/>
            <p:cNvSpPr/>
            <p:nvPr/>
          </p:nvSpPr>
          <p:spPr bwMode="auto">
            <a:xfrm>
              <a:off x="41910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6" name="Oval 485"/>
            <p:cNvSpPr/>
            <p:nvPr/>
          </p:nvSpPr>
          <p:spPr bwMode="auto">
            <a:xfrm>
              <a:off x="36576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7" name="Oval 486"/>
            <p:cNvSpPr/>
            <p:nvPr/>
          </p:nvSpPr>
          <p:spPr bwMode="auto">
            <a:xfrm>
              <a:off x="31242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8" name="Oval 487"/>
            <p:cNvSpPr/>
            <p:nvPr/>
          </p:nvSpPr>
          <p:spPr bwMode="auto">
            <a:xfrm>
              <a:off x="41910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89" name="Oval 488"/>
            <p:cNvSpPr/>
            <p:nvPr/>
          </p:nvSpPr>
          <p:spPr bwMode="auto">
            <a:xfrm>
              <a:off x="4724400" y="35814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90" name="Oval 489"/>
            <p:cNvSpPr/>
            <p:nvPr/>
          </p:nvSpPr>
          <p:spPr bwMode="auto">
            <a:xfrm>
              <a:off x="4724400" y="40386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491" name="Oval 490"/>
            <p:cNvSpPr/>
            <p:nvPr/>
          </p:nvSpPr>
          <p:spPr bwMode="auto">
            <a:xfrm>
              <a:off x="4724400" y="4495800"/>
              <a:ext cx="196589" cy="19658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</p:grpSp>
      <p:grpSp>
        <p:nvGrpSpPr>
          <p:cNvPr id="492" name="Group 491"/>
          <p:cNvGrpSpPr/>
          <p:nvPr/>
        </p:nvGrpSpPr>
        <p:grpSpPr>
          <a:xfrm>
            <a:off x="5366011" y="2318011"/>
            <a:ext cx="1796789" cy="1568189"/>
            <a:chOff x="5410200" y="1828800"/>
            <a:chExt cx="1796789" cy="1568189"/>
          </a:xfrm>
        </p:grpSpPr>
        <p:cxnSp>
          <p:nvCxnSpPr>
            <p:cNvPr id="493" name="Straight Connector 492"/>
            <p:cNvCxnSpPr>
              <a:stCxn id="502" idx="6"/>
              <a:endCxn id="513" idx="2"/>
            </p:cNvCxnSpPr>
            <p:nvPr/>
          </p:nvCxnSpPr>
          <p:spPr bwMode="auto">
            <a:xfrm>
              <a:off x="5606789" y="19270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4" name="Straight Connector 493"/>
            <p:cNvCxnSpPr>
              <a:stCxn id="505" idx="6"/>
              <a:endCxn id="514" idx="2"/>
            </p:cNvCxnSpPr>
            <p:nvPr/>
          </p:nvCxnSpPr>
          <p:spPr bwMode="auto">
            <a:xfrm>
              <a:off x="5606789" y="23842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5" name="Straight Connector 494"/>
            <p:cNvCxnSpPr>
              <a:stCxn id="511" idx="0"/>
              <a:endCxn id="502" idx="4"/>
            </p:cNvCxnSpPr>
            <p:nvPr/>
          </p:nvCxnSpPr>
          <p:spPr bwMode="auto">
            <a:xfrm flipV="1">
              <a:off x="55084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6" name="Straight Connector 495"/>
            <p:cNvCxnSpPr>
              <a:stCxn id="510" idx="0"/>
              <a:endCxn id="501" idx="4"/>
            </p:cNvCxnSpPr>
            <p:nvPr/>
          </p:nvCxnSpPr>
          <p:spPr bwMode="auto">
            <a:xfrm flipV="1">
              <a:off x="60418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7" name="Straight Connector 496"/>
            <p:cNvCxnSpPr>
              <a:stCxn id="512" idx="0"/>
              <a:endCxn id="503" idx="4"/>
            </p:cNvCxnSpPr>
            <p:nvPr/>
          </p:nvCxnSpPr>
          <p:spPr bwMode="auto">
            <a:xfrm flipV="1">
              <a:off x="65752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8" name="Straight Connector 497"/>
            <p:cNvCxnSpPr>
              <a:stCxn id="508" idx="6"/>
              <a:endCxn id="515" idx="2"/>
            </p:cNvCxnSpPr>
            <p:nvPr/>
          </p:nvCxnSpPr>
          <p:spPr bwMode="auto">
            <a:xfrm>
              <a:off x="5606789" y="28414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9" name="Straight Connector 498"/>
            <p:cNvCxnSpPr>
              <a:stCxn id="511" idx="6"/>
              <a:endCxn id="516" idx="2"/>
            </p:cNvCxnSpPr>
            <p:nvPr/>
          </p:nvCxnSpPr>
          <p:spPr bwMode="auto">
            <a:xfrm>
              <a:off x="5606789" y="32986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00" name="Straight Connector 499"/>
            <p:cNvCxnSpPr>
              <a:stCxn id="516" idx="0"/>
              <a:endCxn id="513" idx="4"/>
            </p:cNvCxnSpPr>
            <p:nvPr/>
          </p:nvCxnSpPr>
          <p:spPr bwMode="auto">
            <a:xfrm flipV="1">
              <a:off x="71086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501" name="Oval 500"/>
            <p:cNvSpPr/>
            <p:nvPr/>
          </p:nvSpPr>
          <p:spPr bwMode="auto">
            <a:xfrm>
              <a:off x="59436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2" name="Oval 501"/>
            <p:cNvSpPr/>
            <p:nvPr/>
          </p:nvSpPr>
          <p:spPr bwMode="auto">
            <a:xfrm>
              <a:off x="54102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3" name="Oval 502"/>
            <p:cNvSpPr/>
            <p:nvPr/>
          </p:nvSpPr>
          <p:spPr bwMode="auto">
            <a:xfrm>
              <a:off x="64770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4" name="Oval 503"/>
            <p:cNvSpPr/>
            <p:nvPr/>
          </p:nvSpPr>
          <p:spPr bwMode="auto">
            <a:xfrm>
              <a:off x="59436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5" name="Oval 504"/>
            <p:cNvSpPr/>
            <p:nvPr/>
          </p:nvSpPr>
          <p:spPr bwMode="auto">
            <a:xfrm>
              <a:off x="54102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6" name="Oval 505"/>
            <p:cNvSpPr/>
            <p:nvPr/>
          </p:nvSpPr>
          <p:spPr bwMode="auto">
            <a:xfrm>
              <a:off x="64770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7" name="Oval 506"/>
            <p:cNvSpPr/>
            <p:nvPr/>
          </p:nvSpPr>
          <p:spPr bwMode="auto">
            <a:xfrm>
              <a:off x="59436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8" name="Oval 507"/>
            <p:cNvSpPr/>
            <p:nvPr/>
          </p:nvSpPr>
          <p:spPr bwMode="auto">
            <a:xfrm>
              <a:off x="54102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09" name="Oval 508"/>
            <p:cNvSpPr/>
            <p:nvPr/>
          </p:nvSpPr>
          <p:spPr bwMode="auto">
            <a:xfrm>
              <a:off x="64770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0" name="Oval 509"/>
            <p:cNvSpPr/>
            <p:nvPr/>
          </p:nvSpPr>
          <p:spPr bwMode="auto">
            <a:xfrm>
              <a:off x="59436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1" name="Oval 510"/>
            <p:cNvSpPr/>
            <p:nvPr/>
          </p:nvSpPr>
          <p:spPr bwMode="auto">
            <a:xfrm>
              <a:off x="54102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2" name="Oval 511"/>
            <p:cNvSpPr/>
            <p:nvPr/>
          </p:nvSpPr>
          <p:spPr bwMode="auto">
            <a:xfrm>
              <a:off x="64770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3" name="Oval 512"/>
            <p:cNvSpPr/>
            <p:nvPr/>
          </p:nvSpPr>
          <p:spPr bwMode="auto">
            <a:xfrm>
              <a:off x="70104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4" name="Oval 513"/>
            <p:cNvSpPr/>
            <p:nvPr/>
          </p:nvSpPr>
          <p:spPr bwMode="auto">
            <a:xfrm>
              <a:off x="70104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5" name="Oval 514"/>
            <p:cNvSpPr/>
            <p:nvPr/>
          </p:nvSpPr>
          <p:spPr bwMode="auto">
            <a:xfrm>
              <a:off x="70104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16" name="Oval 515"/>
            <p:cNvSpPr/>
            <p:nvPr/>
          </p:nvSpPr>
          <p:spPr bwMode="auto">
            <a:xfrm>
              <a:off x="70104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6966211" y="2318011"/>
            <a:ext cx="1796789" cy="1568189"/>
            <a:chOff x="5410200" y="1828800"/>
            <a:chExt cx="1796789" cy="1568189"/>
          </a:xfrm>
        </p:grpSpPr>
        <p:cxnSp>
          <p:nvCxnSpPr>
            <p:cNvPr id="518" name="Straight Connector 517"/>
            <p:cNvCxnSpPr>
              <a:stCxn id="527" idx="6"/>
              <a:endCxn id="538" idx="2"/>
            </p:cNvCxnSpPr>
            <p:nvPr/>
          </p:nvCxnSpPr>
          <p:spPr bwMode="auto">
            <a:xfrm>
              <a:off x="5606789" y="19270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19" name="Straight Connector 518"/>
            <p:cNvCxnSpPr>
              <a:stCxn id="530" idx="6"/>
              <a:endCxn id="539" idx="2"/>
            </p:cNvCxnSpPr>
            <p:nvPr/>
          </p:nvCxnSpPr>
          <p:spPr bwMode="auto">
            <a:xfrm>
              <a:off x="5606789" y="23842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0" name="Straight Connector 519"/>
            <p:cNvCxnSpPr>
              <a:stCxn id="536" idx="0"/>
              <a:endCxn id="527" idx="4"/>
            </p:cNvCxnSpPr>
            <p:nvPr/>
          </p:nvCxnSpPr>
          <p:spPr bwMode="auto">
            <a:xfrm flipV="1">
              <a:off x="55084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1" name="Straight Connector 520"/>
            <p:cNvCxnSpPr>
              <a:stCxn id="535" idx="0"/>
              <a:endCxn id="526" idx="4"/>
            </p:cNvCxnSpPr>
            <p:nvPr/>
          </p:nvCxnSpPr>
          <p:spPr bwMode="auto">
            <a:xfrm flipV="1">
              <a:off x="60418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2" name="Straight Connector 521"/>
            <p:cNvCxnSpPr>
              <a:stCxn id="537" idx="0"/>
              <a:endCxn id="528" idx="4"/>
            </p:cNvCxnSpPr>
            <p:nvPr/>
          </p:nvCxnSpPr>
          <p:spPr bwMode="auto">
            <a:xfrm flipV="1">
              <a:off x="65752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3" name="Straight Connector 522"/>
            <p:cNvCxnSpPr>
              <a:stCxn id="533" idx="6"/>
              <a:endCxn id="540" idx="2"/>
            </p:cNvCxnSpPr>
            <p:nvPr/>
          </p:nvCxnSpPr>
          <p:spPr bwMode="auto">
            <a:xfrm>
              <a:off x="5606789" y="28414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4" name="Straight Connector 523"/>
            <p:cNvCxnSpPr>
              <a:stCxn id="536" idx="6"/>
              <a:endCxn id="541" idx="2"/>
            </p:cNvCxnSpPr>
            <p:nvPr/>
          </p:nvCxnSpPr>
          <p:spPr bwMode="auto">
            <a:xfrm>
              <a:off x="5606789" y="32986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25" name="Straight Connector 524"/>
            <p:cNvCxnSpPr>
              <a:stCxn id="541" idx="0"/>
              <a:endCxn id="538" idx="4"/>
            </p:cNvCxnSpPr>
            <p:nvPr/>
          </p:nvCxnSpPr>
          <p:spPr bwMode="auto">
            <a:xfrm flipV="1">
              <a:off x="71086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526" name="Oval 525"/>
            <p:cNvSpPr/>
            <p:nvPr/>
          </p:nvSpPr>
          <p:spPr bwMode="auto">
            <a:xfrm>
              <a:off x="59436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27" name="Oval 526"/>
            <p:cNvSpPr/>
            <p:nvPr/>
          </p:nvSpPr>
          <p:spPr bwMode="auto">
            <a:xfrm>
              <a:off x="54102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28" name="Oval 527"/>
            <p:cNvSpPr/>
            <p:nvPr/>
          </p:nvSpPr>
          <p:spPr bwMode="auto">
            <a:xfrm>
              <a:off x="64770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29" name="Oval 528"/>
            <p:cNvSpPr/>
            <p:nvPr/>
          </p:nvSpPr>
          <p:spPr bwMode="auto">
            <a:xfrm>
              <a:off x="59436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0" name="Oval 529"/>
            <p:cNvSpPr/>
            <p:nvPr/>
          </p:nvSpPr>
          <p:spPr bwMode="auto">
            <a:xfrm>
              <a:off x="54102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1" name="Oval 530"/>
            <p:cNvSpPr/>
            <p:nvPr/>
          </p:nvSpPr>
          <p:spPr bwMode="auto">
            <a:xfrm>
              <a:off x="64770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2" name="Oval 531"/>
            <p:cNvSpPr/>
            <p:nvPr/>
          </p:nvSpPr>
          <p:spPr bwMode="auto">
            <a:xfrm>
              <a:off x="59436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3" name="Oval 532"/>
            <p:cNvSpPr/>
            <p:nvPr/>
          </p:nvSpPr>
          <p:spPr bwMode="auto">
            <a:xfrm>
              <a:off x="54102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4" name="Oval 533"/>
            <p:cNvSpPr/>
            <p:nvPr/>
          </p:nvSpPr>
          <p:spPr bwMode="auto">
            <a:xfrm>
              <a:off x="64770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5" name="Oval 534"/>
            <p:cNvSpPr/>
            <p:nvPr/>
          </p:nvSpPr>
          <p:spPr bwMode="auto">
            <a:xfrm>
              <a:off x="59436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6" name="Oval 535"/>
            <p:cNvSpPr/>
            <p:nvPr/>
          </p:nvSpPr>
          <p:spPr bwMode="auto">
            <a:xfrm>
              <a:off x="54102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7" name="Oval 536"/>
            <p:cNvSpPr/>
            <p:nvPr/>
          </p:nvSpPr>
          <p:spPr bwMode="auto">
            <a:xfrm>
              <a:off x="64770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8" name="Oval 537"/>
            <p:cNvSpPr/>
            <p:nvPr/>
          </p:nvSpPr>
          <p:spPr bwMode="auto">
            <a:xfrm>
              <a:off x="70104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39" name="Oval 538"/>
            <p:cNvSpPr/>
            <p:nvPr/>
          </p:nvSpPr>
          <p:spPr bwMode="auto">
            <a:xfrm>
              <a:off x="70104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40" name="Oval 539"/>
            <p:cNvSpPr/>
            <p:nvPr/>
          </p:nvSpPr>
          <p:spPr bwMode="auto">
            <a:xfrm>
              <a:off x="70104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41" name="Oval 540"/>
            <p:cNvSpPr/>
            <p:nvPr/>
          </p:nvSpPr>
          <p:spPr bwMode="auto">
            <a:xfrm>
              <a:off x="70104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</p:grpSp>
      <p:grpSp>
        <p:nvGrpSpPr>
          <p:cNvPr id="542" name="Group 541"/>
          <p:cNvGrpSpPr/>
          <p:nvPr/>
        </p:nvGrpSpPr>
        <p:grpSpPr>
          <a:xfrm>
            <a:off x="6966211" y="3689611"/>
            <a:ext cx="1796789" cy="1568189"/>
            <a:chOff x="5410200" y="1828800"/>
            <a:chExt cx="1796789" cy="1568189"/>
          </a:xfrm>
        </p:grpSpPr>
        <p:cxnSp>
          <p:nvCxnSpPr>
            <p:cNvPr id="543" name="Straight Connector 542"/>
            <p:cNvCxnSpPr>
              <a:stCxn id="552" idx="6"/>
              <a:endCxn id="563" idx="2"/>
            </p:cNvCxnSpPr>
            <p:nvPr/>
          </p:nvCxnSpPr>
          <p:spPr bwMode="auto">
            <a:xfrm>
              <a:off x="5606789" y="19270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4" name="Straight Connector 543"/>
            <p:cNvCxnSpPr>
              <a:stCxn id="555" idx="6"/>
              <a:endCxn id="564" idx="2"/>
            </p:cNvCxnSpPr>
            <p:nvPr/>
          </p:nvCxnSpPr>
          <p:spPr bwMode="auto">
            <a:xfrm>
              <a:off x="5606789" y="23842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5" name="Straight Connector 544"/>
            <p:cNvCxnSpPr>
              <a:stCxn id="561" idx="0"/>
              <a:endCxn id="552" idx="4"/>
            </p:cNvCxnSpPr>
            <p:nvPr/>
          </p:nvCxnSpPr>
          <p:spPr bwMode="auto">
            <a:xfrm flipV="1">
              <a:off x="55084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6" name="Straight Connector 545"/>
            <p:cNvCxnSpPr>
              <a:stCxn id="560" idx="0"/>
              <a:endCxn id="551" idx="4"/>
            </p:cNvCxnSpPr>
            <p:nvPr/>
          </p:nvCxnSpPr>
          <p:spPr bwMode="auto">
            <a:xfrm flipV="1">
              <a:off x="60418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7" name="Straight Connector 546"/>
            <p:cNvCxnSpPr>
              <a:stCxn id="562" idx="0"/>
              <a:endCxn id="553" idx="4"/>
            </p:cNvCxnSpPr>
            <p:nvPr/>
          </p:nvCxnSpPr>
          <p:spPr bwMode="auto">
            <a:xfrm flipV="1">
              <a:off x="65752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8" name="Straight Connector 547"/>
            <p:cNvCxnSpPr>
              <a:stCxn id="558" idx="6"/>
              <a:endCxn id="565" idx="2"/>
            </p:cNvCxnSpPr>
            <p:nvPr/>
          </p:nvCxnSpPr>
          <p:spPr bwMode="auto">
            <a:xfrm>
              <a:off x="5606789" y="28414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9" name="Straight Connector 548"/>
            <p:cNvCxnSpPr>
              <a:stCxn id="561" idx="6"/>
              <a:endCxn id="566" idx="2"/>
            </p:cNvCxnSpPr>
            <p:nvPr/>
          </p:nvCxnSpPr>
          <p:spPr bwMode="auto">
            <a:xfrm>
              <a:off x="5606789" y="32986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50" name="Straight Connector 549"/>
            <p:cNvCxnSpPr>
              <a:stCxn id="566" idx="0"/>
              <a:endCxn id="563" idx="4"/>
            </p:cNvCxnSpPr>
            <p:nvPr/>
          </p:nvCxnSpPr>
          <p:spPr bwMode="auto">
            <a:xfrm flipV="1">
              <a:off x="71086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551" name="Oval 550"/>
            <p:cNvSpPr/>
            <p:nvPr/>
          </p:nvSpPr>
          <p:spPr bwMode="auto">
            <a:xfrm>
              <a:off x="59436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2" name="Oval 551"/>
            <p:cNvSpPr/>
            <p:nvPr/>
          </p:nvSpPr>
          <p:spPr bwMode="auto">
            <a:xfrm>
              <a:off x="54102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3" name="Oval 552"/>
            <p:cNvSpPr/>
            <p:nvPr/>
          </p:nvSpPr>
          <p:spPr bwMode="auto">
            <a:xfrm>
              <a:off x="64770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4" name="Oval 553"/>
            <p:cNvSpPr/>
            <p:nvPr/>
          </p:nvSpPr>
          <p:spPr bwMode="auto">
            <a:xfrm>
              <a:off x="59436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5" name="Oval 554"/>
            <p:cNvSpPr/>
            <p:nvPr/>
          </p:nvSpPr>
          <p:spPr bwMode="auto">
            <a:xfrm>
              <a:off x="54102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6" name="Oval 555"/>
            <p:cNvSpPr/>
            <p:nvPr/>
          </p:nvSpPr>
          <p:spPr bwMode="auto">
            <a:xfrm>
              <a:off x="64770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7" name="Oval 556"/>
            <p:cNvSpPr/>
            <p:nvPr/>
          </p:nvSpPr>
          <p:spPr bwMode="auto">
            <a:xfrm>
              <a:off x="59436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8" name="Oval 557"/>
            <p:cNvSpPr/>
            <p:nvPr/>
          </p:nvSpPr>
          <p:spPr bwMode="auto">
            <a:xfrm>
              <a:off x="54102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59" name="Oval 558"/>
            <p:cNvSpPr/>
            <p:nvPr/>
          </p:nvSpPr>
          <p:spPr bwMode="auto">
            <a:xfrm>
              <a:off x="64770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0" name="Oval 559"/>
            <p:cNvSpPr/>
            <p:nvPr/>
          </p:nvSpPr>
          <p:spPr bwMode="auto">
            <a:xfrm>
              <a:off x="59436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1" name="Oval 560"/>
            <p:cNvSpPr/>
            <p:nvPr/>
          </p:nvSpPr>
          <p:spPr bwMode="auto">
            <a:xfrm>
              <a:off x="54102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2" name="Oval 561"/>
            <p:cNvSpPr/>
            <p:nvPr/>
          </p:nvSpPr>
          <p:spPr bwMode="auto">
            <a:xfrm>
              <a:off x="64770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3" name="Oval 562"/>
            <p:cNvSpPr/>
            <p:nvPr/>
          </p:nvSpPr>
          <p:spPr bwMode="auto">
            <a:xfrm>
              <a:off x="70104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4" name="Oval 563"/>
            <p:cNvSpPr/>
            <p:nvPr/>
          </p:nvSpPr>
          <p:spPr bwMode="auto">
            <a:xfrm>
              <a:off x="70104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5" name="Oval 564"/>
            <p:cNvSpPr/>
            <p:nvPr/>
          </p:nvSpPr>
          <p:spPr bwMode="auto">
            <a:xfrm>
              <a:off x="70104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66" name="Oval 565"/>
            <p:cNvSpPr/>
            <p:nvPr/>
          </p:nvSpPr>
          <p:spPr bwMode="auto">
            <a:xfrm>
              <a:off x="70104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</p:grpSp>
      <p:grpSp>
        <p:nvGrpSpPr>
          <p:cNvPr id="567" name="Group 566"/>
          <p:cNvGrpSpPr/>
          <p:nvPr/>
        </p:nvGrpSpPr>
        <p:grpSpPr>
          <a:xfrm>
            <a:off x="5366011" y="3689611"/>
            <a:ext cx="1796789" cy="1568189"/>
            <a:chOff x="5410200" y="1828800"/>
            <a:chExt cx="1796789" cy="1568189"/>
          </a:xfrm>
        </p:grpSpPr>
        <p:cxnSp>
          <p:nvCxnSpPr>
            <p:cNvPr id="568" name="Straight Connector 567"/>
            <p:cNvCxnSpPr>
              <a:stCxn id="577" idx="6"/>
              <a:endCxn id="588" idx="2"/>
            </p:cNvCxnSpPr>
            <p:nvPr/>
          </p:nvCxnSpPr>
          <p:spPr bwMode="auto">
            <a:xfrm>
              <a:off x="5606789" y="19270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69" name="Straight Connector 568"/>
            <p:cNvCxnSpPr>
              <a:stCxn id="580" idx="6"/>
              <a:endCxn id="589" idx="2"/>
            </p:cNvCxnSpPr>
            <p:nvPr/>
          </p:nvCxnSpPr>
          <p:spPr bwMode="auto">
            <a:xfrm>
              <a:off x="5606789" y="23842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0" name="Straight Connector 569"/>
            <p:cNvCxnSpPr>
              <a:stCxn id="586" idx="0"/>
              <a:endCxn id="577" idx="4"/>
            </p:cNvCxnSpPr>
            <p:nvPr/>
          </p:nvCxnSpPr>
          <p:spPr bwMode="auto">
            <a:xfrm flipV="1">
              <a:off x="55084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1" name="Straight Connector 570"/>
            <p:cNvCxnSpPr>
              <a:stCxn id="585" idx="0"/>
              <a:endCxn id="576" idx="4"/>
            </p:cNvCxnSpPr>
            <p:nvPr/>
          </p:nvCxnSpPr>
          <p:spPr bwMode="auto">
            <a:xfrm flipV="1">
              <a:off x="60418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2" name="Straight Connector 571"/>
            <p:cNvCxnSpPr>
              <a:stCxn id="587" idx="0"/>
              <a:endCxn id="578" idx="4"/>
            </p:cNvCxnSpPr>
            <p:nvPr/>
          </p:nvCxnSpPr>
          <p:spPr bwMode="auto">
            <a:xfrm flipV="1">
              <a:off x="65752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3" name="Straight Connector 572"/>
            <p:cNvCxnSpPr>
              <a:stCxn id="583" idx="6"/>
              <a:endCxn id="590" idx="2"/>
            </p:cNvCxnSpPr>
            <p:nvPr/>
          </p:nvCxnSpPr>
          <p:spPr bwMode="auto">
            <a:xfrm>
              <a:off x="5606789" y="28414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4" name="Straight Connector 573"/>
            <p:cNvCxnSpPr>
              <a:stCxn id="586" idx="6"/>
              <a:endCxn id="591" idx="2"/>
            </p:cNvCxnSpPr>
            <p:nvPr/>
          </p:nvCxnSpPr>
          <p:spPr bwMode="auto">
            <a:xfrm>
              <a:off x="5606789" y="3298695"/>
              <a:ext cx="1403611" cy="0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5" name="Straight Connector 574"/>
            <p:cNvCxnSpPr>
              <a:stCxn id="591" idx="0"/>
              <a:endCxn id="588" idx="4"/>
            </p:cNvCxnSpPr>
            <p:nvPr/>
          </p:nvCxnSpPr>
          <p:spPr bwMode="auto">
            <a:xfrm flipV="1">
              <a:off x="7108695" y="2025389"/>
              <a:ext cx="0" cy="117501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576" name="Oval 575"/>
            <p:cNvSpPr/>
            <p:nvPr/>
          </p:nvSpPr>
          <p:spPr bwMode="auto">
            <a:xfrm>
              <a:off x="59436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77" name="Oval 576"/>
            <p:cNvSpPr/>
            <p:nvPr/>
          </p:nvSpPr>
          <p:spPr bwMode="auto">
            <a:xfrm>
              <a:off x="54102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78" name="Oval 577"/>
            <p:cNvSpPr/>
            <p:nvPr/>
          </p:nvSpPr>
          <p:spPr bwMode="auto">
            <a:xfrm>
              <a:off x="64770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79" name="Oval 578"/>
            <p:cNvSpPr/>
            <p:nvPr/>
          </p:nvSpPr>
          <p:spPr bwMode="auto">
            <a:xfrm>
              <a:off x="59436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0" name="Oval 579"/>
            <p:cNvSpPr/>
            <p:nvPr/>
          </p:nvSpPr>
          <p:spPr bwMode="auto">
            <a:xfrm>
              <a:off x="54102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1" name="Oval 580"/>
            <p:cNvSpPr/>
            <p:nvPr/>
          </p:nvSpPr>
          <p:spPr bwMode="auto">
            <a:xfrm>
              <a:off x="64770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2" name="Oval 581"/>
            <p:cNvSpPr/>
            <p:nvPr/>
          </p:nvSpPr>
          <p:spPr bwMode="auto">
            <a:xfrm>
              <a:off x="59436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3" name="Oval 582"/>
            <p:cNvSpPr/>
            <p:nvPr/>
          </p:nvSpPr>
          <p:spPr bwMode="auto">
            <a:xfrm>
              <a:off x="54102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4" name="Oval 583"/>
            <p:cNvSpPr/>
            <p:nvPr/>
          </p:nvSpPr>
          <p:spPr bwMode="auto">
            <a:xfrm>
              <a:off x="64770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5" name="Oval 584"/>
            <p:cNvSpPr/>
            <p:nvPr/>
          </p:nvSpPr>
          <p:spPr bwMode="auto">
            <a:xfrm>
              <a:off x="59436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6" name="Oval 585"/>
            <p:cNvSpPr/>
            <p:nvPr/>
          </p:nvSpPr>
          <p:spPr bwMode="auto">
            <a:xfrm>
              <a:off x="54102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7" name="Oval 586"/>
            <p:cNvSpPr/>
            <p:nvPr/>
          </p:nvSpPr>
          <p:spPr bwMode="auto">
            <a:xfrm>
              <a:off x="64770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8" name="Oval 587"/>
            <p:cNvSpPr/>
            <p:nvPr/>
          </p:nvSpPr>
          <p:spPr bwMode="auto">
            <a:xfrm>
              <a:off x="7010400" y="18288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89" name="Oval 588"/>
            <p:cNvSpPr/>
            <p:nvPr/>
          </p:nvSpPr>
          <p:spPr bwMode="auto">
            <a:xfrm>
              <a:off x="7010400" y="22860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90" name="Oval 589"/>
            <p:cNvSpPr/>
            <p:nvPr/>
          </p:nvSpPr>
          <p:spPr bwMode="auto">
            <a:xfrm>
              <a:off x="7010400" y="27432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  <p:sp>
          <p:nvSpPr>
            <p:cNvPr id="591" name="Oval 590"/>
            <p:cNvSpPr/>
            <p:nvPr/>
          </p:nvSpPr>
          <p:spPr bwMode="auto">
            <a:xfrm>
              <a:off x="7010400" y="3200400"/>
              <a:ext cx="196589" cy="196589"/>
            </a:xfrm>
            <a:prstGeom prst="ellips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Tahoma" pitchFamily="-64" charset="0"/>
              </a:endParaRPr>
            </a:p>
          </p:txBody>
        </p:sp>
      </p:grpSp>
      <p:sp>
        <p:nvSpPr>
          <p:cNvPr id="592" name="TextBox 591"/>
          <p:cNvSpPr txBox="1"/>
          <p:nvPr/>
        </p:nvSpPr>
        <p:spPr>
          <a:xfrm>
            <a:off x="1447800" y="1524000"/>
            <a:ext cx="2192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tx2"/>
                </a:solidFill>
              </a:rPr>
              <a:t>Pregel</a:t>
            </a:r>
            <a:r>
              <a:rPr lang="en-US" sz="3200" dirty="0" smtClean="0">
                <a:solidFill>
                  <a:schemeClr val="tx2"/>
                </a:solidFill>
              </a:rPr>
              <a:t> (BSP)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6096000" y="1524000"/>
            <a:ext cx="179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tx2"/>
                </a:solidFill>
              </a:rPr>
              <a:t>GraphLab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1066800" y="5410200"/>
            <a:ext cx="254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Synchronous Checkpoint </a:t>
            </a:r>
          </a:p>
          <a:p>
            <a:pPr algn="ctr"/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595" name="TextBox 594"/>
          <p:cNvSpPr txBox="1"/>
          <p:nvPr/>
        </p:nvSpPr>
        <p:spPr>
          <a:xfrm>
            <a:off x="5867400" y="5410200"/>
            <a:ext cx="266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Asynchronous Checkpoint </a:t>
            </a:r>
          </a:p>
          <a:p>
            <a:pPr algn="ctr"/>
            <a:r>
              <a:rPr lang="en-US" dirty="0" smtClean="0"/>
              <a:t>Construction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4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593" grpId="0"/>
      <p:bldP spid="594" grpId="0"/>
      <p:bldP spid="59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667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Tradeoff: </a:t>
            </a:r>
          </a:p>
          <a:p>
            <a:pPr lvl="1"/>
            <a:r>
              <a:rPr lang="en-US" b="1" dirty="0" smtClean="0"/>
              <a:t>Short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: Checkpoints become too costly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Long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i </a:t>
            </a:r>
            <a:r>
              <a:rPr lang="en-US" dirty="0" smtClean="0"/>
              <a:t>: Failures become too costly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47800" y="2209800"/>
            <a:ext cx="7162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8263" y="19812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267200" y="1490246"/>
            <a:ext cx="1371600" cy="567155"/>
            <a:chOff x="4267200" y="1490246"/>
            <a:chExt cx="1371600" cy="567155"/>
          </a:xfrm>
        </p:grpSpPr>
        <p:sp>
          <p:nvSpPr>
            <p:cNvPr id="14" name="Right Brace 13"/>
            <p:cNvSpPr/>
            <p:nvPr/>
          </p:nvSpPr>
          <p:spPr>
            <a:xfrm rot="16200000">
              <a:off x="4800600" y="1219201"/>
              <a:ext cx="304800" cy="1371600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43400" y="1490246"/>
              <a:ext cx="11998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Re-compute</a:t>
              </a:r>
              <a:endParaRPr lang="en-US" sz="1600" baseline="-25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6307" y="1371600"/>
            <a:ext cx="3760893" cy="990600"/>
            <a:chOff x="506307" y="1371600"/>
            <a:chExt cx="3760893" cy="990600"/>
          </a:xfrm>
        </p:grpSpPr>
        <p:sp>
          <p:nvSpPr>
            <p:cNvPr id="8" name="Rectangle 7"/>
            <p:cNvSpPr/>
            <p:nvPr/>
          </p:nvSpPr>
          <p:spPr>
            <a:xfrm>
              <a:off x="3352800" y="20574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12" name="Right Brace 11"/>
            <p:cNvSpPr/>
            <p:nvPr/>
          </p:nvSpPr>
          <p:spPr>
            <a:xfrm rot="16200000">
              <a:off x="2247900" y="952501"/>
              <a:ext cx="304800" cy="1905000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6307" y="1447800"/>
              <a:ext cx="1855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Checkpoint Interval:</a:t>
              </a:r>
              <a:endParaRPr lang="en-US" sz="2400" i="1" baseline="-25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9800" y="1371600"/>
              <a:ext cx="3818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i="1" baseline="-25000" dirty="0" smtClean="0"/>
                <a:t>i</a:t>
              </a:r>
              <a:endParaRPr lang="en-US" sz="2400" i="1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00200" y="2438400"/>
            <a:ext cx="2667000" cy="533400"/>
            <a:chOff x="1600200" y="2438400"/>
            <a:chExt cx="2667000" cy="533400"/>
          </a:xfrm>
        </p:grpSpPr>
        <p:sp>
          <p:nvSpPr>
            <p:cNvPr id="18" name="TextBox 17"/>
            <p:cNvSpPr txBox="1"/>
            <p:nvPr/>
          </p:nvSpPr>
          <p:spPr>
            <a:xfrm>
              <a:off x="1600200" y="2590800"/>
              <a:ext cx="178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Checkpoint Length:</a:t>
              </a:r>
              <a:endParaRPr lang="en-US" sz="2400" i="1" baseline="-25000" dirty="0"/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3733800" y="2057400"/>
              <a:ext cx="152400" cy="914400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81400" y="2510135"/>
              <a:ext cx="395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/>
                <a:t>T</a:t>
              </a:r>
              <a:r>
                <a:rPr lang="en-US" sz="2400" i="1" baseline="-25000" dirty="0" smtClean="0"/>
                <a:t>s</a:t>
              </a:r>
              <a:endParaRPr lang="en-US" sz="2400" i="1" baseline="-25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38800" y="2057400"/>
            <a:ext cx="2258721" cy="1147465"/>
            <a:chOff x="5638800" y="2057400"/>
            <a:chExt cx="2258721" cy="1147465"/>
          </a:xfrm>
        </p:grpSpPr>
        <p:sp>
          <p:nvSpPr>
            <p:cNvPr id="23" name="Explosion 2 22"/>
            <p:cNvSpPr/>
            <p:nvPr/>
          </p:nvSpPr>
          <p:spPr>
            <a:xfrm>
              <a:off x="5638800" y="2057400"/>
              <a:ext cx="304800" cy="304800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743200"/>
              <a:ext cx="2182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Machine Failure</a:t>
              </a:r>
              <a:endParaRPr lang="en-US" sz="2400" baseline="-25000" dirty="0"/>
            </a:p>
          </p:txBody>
        </p:sp>
        <p:cxnSp>
          <p:nvCxnSpPr>
            <p:cNvPr id="27" name="Straight Arrow Connector 26"/>
            <p:cNvCxnSpPr>
              <a:stCxn id="25" idx="1"/>
            </p:cNvCxnSpPr>
            <p:nvPr/>
          </p:nvCxnSpPr>
          <p:spPr>
            <a:xfrm flipV="1">
              <a:off x="5715000" y="2286000"/>
              <a:ext cx="0" cy="68803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98263" y="4343400"/>
            <a:ext cx="7812337" cy="381000"/>
            <a:chOff x="798263" y="4343400"/>
            <a:chExt cx="7812337" cy="38100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447800" y="4572000"/>
              <a:ext cx="7162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98263" y="43434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52800" y="44196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72200" y="44196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33" name="Explosion 2 32"/>
            <p:cNvSpPr/>
            <p:nvPr/>
          </p:nvSpPr>
          <p:spPr>
            <a:xfrm>
              <a:off x="5638800" y="4419600"/>
              <a:ext cx="304800" cy="304800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81200" y="44196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24400" y="44196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67600" y="44196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98263" y="5791200"/>
            <a:ext cx="7812337" cy="381000"/>
            <a:chOff x="798263" y="5791200"/>
            <a:chExt cx="7812337" cy="38100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447800" y="6019800"/>
              <a:ext cx="7162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8263" y="5791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72200" y="5867400"/>
              <a:ext cx="914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Checkpoint</a:t>
              </a:r>
              <a:endParaRPr lang="en-US" sz="1200" dirty="0"/>
            </a:p>
          </p:txBody>
        </p:sp>
        <p:sp>
          <p:nvSpPr>
            <p:cNvPr id="41" name="Explosion 2 40"/>
            <p:cNvSpPr/>
            <p:nvPr/>
          </p:nvSpPr>
          <p:spPr>
            <a:xfrm>
              <a:off x="5638800" y="5867400"/>
              <a:ext cx="304800" cy="304800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Checkpoint Intervals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Construct a first order approximation: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64 machines with a per machine MTBF of 1 year</a:t>
            </a:r>
          </a:p>
          <a:p>
            <a:pPr lvl="2"/>
            <a:r>
              <a:rPr lang="en-US" sz="2800" i="1" dirty="0" err="1" smtClean="0"/>
              <a:t>T</a:t>
            </a:r>
            <a:r>
              <a:rPr lang="en-US" sz="2800" i="1" baseline="-25000" dirty="0" err="1" smtClean="0"/>
              <a:t>mtbf</a:t>
            </a:r>
            <a:r>
              <a:rPr lang="en-US" dirty="0" smtClean="0"/>
              <a:t> = 1 year / 64 ≈ </a:t>
            </a:r>
            <a:r>
              <a:rPr lang="en-US" b="1" dirty="0" smtClean="0"/>
              <a:t> 130 Hours</a:t>
            </a:r>
            <a:endParaRPr lang="en-US" dirty="0" smtClean="0"/>
          </a:p>
          <a:p>
            <a:pPr lvl="1"/>
            <a:r>
              <a:rPr lang="en-US" sz="3200" i="1" dirty="0" err="1" smtClean="0"/>
              <a:t>T</a:t>
            </a:r>
            <a:r>
              <a:rPr lang="en-US" sz="3200" i="1" baseline="-25000" dirty="0" err="1" smtClean="0"/>
              <a:t>c</a:t>
            </a:r>
            <a:r>
              <a:rPr lang="en-US" dirty="0" smtClean="0"/>
              <a:t> = of 4 minutes</a:t>
            </a:r>
          </a:p>
          <a:p>
            <a:pPr lvl="1"/>
            <a:r>
              <a:rPr lang="en-US" sz="3200" i="1" dirty="0" smtClean="0"/>
              <a:t>T</a:t>
            </a:r>
            <a:r>
              <a:rPr lang="en-US" sz="3200" i="1" baseline="-25000" dirty="0" smtClean="0"/>
              <a:t>i</a:t>
            </a:r>
            <a:r>
              <a:rPr lang="en-US" dirty="0" smtClean="0"/>
              <a:t> ≈ of </a:t>
            </a:r>
            <a:r>
              <a:rPr lang="en-US" dirty="0" smtClean="0"/>
              <a:t>4 </a:t>
            </a:r>
            <a:r>
              <a:rPr lang="en-US" dirty="0" smtClean="0"/>
              <a:t>hours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6488668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From: </a:t>
            </a:r>
            <a:r>
              <a:rPr lang="en-US" dirty="0" smtClean="0">
                <a:hlinkClick r:id="rId4"/>
              </a:rPr>
              <a:t>http://dl.acm.org/citation.cfm?id=361115</a:t>
            </a:r>
            <a:endParaRPr lang="en-US" i="1" dirty="0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1143000" y="2133600"/>
            <a:ext cx="6400800" cy="1498577"/>
            <a:chOff x="1143000" y="2133600"/>
            <a:chExt cx="6400800" cy="1498577"/>
          </a:xfrm>
        </p:grpSpPr>
        <p:pic>
          <p:nvPicPr>
            <p:cNvPr id="13" name="Picture 12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tretch>
              <a:fillRect/>
            </a:stretch>
          </p:blipFill>
          <p:spPr bwMode="auto">
            <a:xfrm>
              <a:off x="2373729" y="2133600"/>
              <a:ext cx="4015551" cy="736579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0" name="Rectangular Callout 9"/>
            <p:cNvSpPr/>
            <p:nvPr/>
          </p:nvSpPr>
          <p:spPr bwMode="auto">
            <a:xfrm>
              <a:off x="1143000" y="3022577"/>
              <a:ext cx="1676400" cy="609600"/>
            </a:xfrm>
            <a:prstGeom prst="wedgeRectCallout">
              <a:avLst>
                <a:gd name="adj1" fmla="val 39699"/>
                <a:gd name="adj2" fmla="val -911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Checkpoint</a:t>
              </a:r>
              <a:br>
                <a:rPr lang="en-US" dirty="0" smtClean="0"/>
              </a:br>
              <a:r>
                <a:rPr lang="en-US" dirty="0" smtClean="0"/>
                <a:t>Interval</a:t>
              </a:r>
              <a:endParaRPr lang="en-US" dirty="0"/>
            </a:p>
          </p:txBody>
        </p:sp>
        <p:sp>
          <p:nvSpPr>
            <p:cNvPr id="11" name="Rectangular Callout 10"/>
            <p:cNvSpPr/>
            <p:nvPr/>
          </p:nvSpPr>
          <p:spPr bwMode="auto">
            <a:xfrm>
              <a:off x="3200400" y="3022577"/>
              <a:ext cx="1676400" cy="609600"/>
            </a:xfrm>
            <a:prstGeom prst="wedgeRectCallout">
              <a:avLst>
                <a:gd name="adj1" fmla="val 36331"/>
                <a:gd name="adj2" fmla="val -916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Length of</a:t>
              </a:r>
            </a:p>
            <a:p>
              <a:pPr algn="ctr"/>
              <a:r>
                <a:rPr lang="en-US" dirty="0" smtClean="0"/>
                <a:t>Checkpoint</a:t>
              </a:r>
              <a:endParaRPr lang="en-US" dirty="0"/>
            </a:p>
          </p:txBody>
        </p:sp>
        <p:sp>
          <p:nvSpPr>
            <p:cNvPr id="12" name="Rectangular Callout 11"/>
            <p:cNvSpPr/>
            <p:nvPr/>
          </p:nvSpPr>
          <p:spPr bwMode="auto">
            <a:xfrm>
              <a:off x="5334000" y="3022577"/>
              <a:ext cx="2209800" cy="609600"/>
            </a:xfrm>
            <a:prstGeom prst="wedgeRectCallout">
              <a:avLst>
                <a:gd name="adj1" fmla="val -29183"/>
                <a:gd name="adj2" fmla="val -838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Mean time</a:t>
              </a:r>
            </a:p>
            <a:p>
              <a:pPr algn="ctr"/>
              <a:r>
                <a:rPr lang="en-US" dirty="0" smtClean="0"/>
                <a:t>between failures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Challenges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Changing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Example:</a:t>
            </a:r>
            <a:r>
              <a:rPr lang="en-US" dirty="0" smtClean="0"/>
              <a:t> </a:t>
            </a:r>
            <a:r>
              <a:rPr lang="en-US" i="1" dirty="0" smtClean="0"/>
              <a:t>Social Networks</a:t>
            </a:r>
          </a:p>
          <a:p>
            <a:pPr lvl="1"/>
            <a:r>
              <a:rPr lang="en-US" dirty="0" smtClean="0"/>
              <a:t>New users </a:t>
            </a:r>
            <a:r>
              <a:rPr lang="en-US" dirty="0" smtClean="0">
                <a:sym typeface="Wingdings" pitchFamily="2" charset="2"/>
              </a:rPr>
              <a:t> New Vertices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New Friends  New Edges</a:t>
            </a:r>
          </a:p>
          <a:p>
            <a:r>
              <a:rPr lang="en-US" dirty="0" smtClean="0">
                <a:sym typeface="Wingdings" pitchFamily="2" charset="2"/>
              </a:rPr>
              <a:t>How do you adaptively maintain computation: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Trigger computation with changes in the graph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Update “interest estimates” only where needed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Exploit asynchrony </a:t>
            </a:r>
          </a:p>
          <a:p>
            <a:pPr lvl="1"/>
            <a:r>
              <a:rPr lang="en-US" dirty="0" smtClean="0"/>
              <a:t>Preserve consistency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you quickly place a large data-graph in a distributed environment:</a:t>
            </a:r>
          </a:p>
          <a:p>
            <a:r>
              <a:rPr lang="en-US" dirty="0" smtClean="0"/>
              <a:t>Edge separators fail on large power-law graphs</a:t>
            </a:r>
          </a:p>
          <a:p>
            <a:pPr lvl="1"/>
            <a:r>
              <a:rPr lang="en-US" dirty="0" smtClean="0"/>
              <a:t>Social networks, Recommender Systems, NLP</a:t>
            </a:r>
          </a:p>
          <a:p>
            <a:r>
              <a:rPr lang="en-US" dirty="0" smtClean="0"/>
              <a:t>Constructing vertex separators at scale:</a:t>
            </a:r>
          </a:p>
          <a:p>
            <a:pPr lvl="1"/>
            <a:r>
              <a:rPr lang="en-US" dirty="0" smtClean="0"/>
              <a:t>No large-scale tools!</a:t>
            </a:r>
          </a:p>
          <a:p>
            <a:pPr lvl="1"/>
            <a:r>
              <a:rPr lang="en-US" dirty="0" smtClean="0"/>
              <a:t>How can you adapt the placement in changing graphs?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Simplification for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construct a “sub-graph” that can be used as a proxy for graph computation?</a:t>
            </a:r>
          </a:p>
          <a:p>
            <a:r>
              <a:rPr lang="en-US" dirty="0" smtClean="0"/>
              <a:t>See Paper:</a:t>
            </a:r>
          </a:p>
          <a:p>
            <a:pPr lvl="1"/>
            <a:r>
              <a:rPr lang="en-US" i="1" dirty="0" smtClean="0"/>
              <a:t>Filtering: a method for solving graph problems in </a:t>
            </a:r>
            <a:r>
              <a:rPr lang="en-US" i="1" dirty="0" err="1" smtClean="0"/>
              <a:t>MapReduce</a:t>
            </a:r>
            <a:r>
              <a:rPr lang="en-US" i="1" dirty="0" smtClean="0"/>
              <a:t>.</a:t>
            </a:r>
            <a:endParaRPr lang="en-US" i="1" dirty="0" smtClean="0">
              <a:hlinkClick r:id="rId2"/>
            </a:endParaRPr>
          </a:p>
          <a:p>
            <a:pPr lvl="2"/>
            <a:r>
              <a:rPr lang="en-US" dirty="0" smtClean="0">
                <a:hlinkClick r:id="rId2"/>
              </a:rPr>
              <a:t>http://research.google.com/pubs/pub37240.html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1676400" y="4191000"/>
            <a:ext cx="1459054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Shopper 1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43600" y="4114800"/>
            <a:ext cx="1459054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Shopper 2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3048000" y="4800600"/>
            <a:ext cx="990600" cy="838200"/>
            <a:chOff x="4800600" y="4343400"/>
            <a:chExt cx="990600" cy="838200"/>
          </a:xfrm>
        </p:grpSpPr>
        <p:sp>
          <p:nvSpPr>
            <p:cNvPr id="13" name="Cloud Callout 12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" name="Group 17"/>
          <p:cNvGrpSpPr/>
          <p:nvPr/>
        </p:nvGrpSpPr>
        <p:grpSpPr>
          <a:xfrm>
            <a:off x="1143000" y="4495800"/>
            <a:ext cx="990600" cy="838200"/>
            <a:chOff x="4800600" y="4343400"/>
            <a:chExt cx="990600" cy="838200"/>
          </a:xfrm>
        </p:grpSpPr>
        <p:sp>
          <p:nvSpPr>
            <p:cNvPr id="19" name="Cloud Callout 18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4" name="Group 20"/>
          <p:cNvGrpSpPr/>
          <p:nvPr/>
        </p:nvGrpSpPr>
        <p:grpSpPr>
          <a:xfrm>
            <a:off x="838200" y="1295400"/>
            <a:ext cx="990600" cy="838200"/>
            <a:chOff x="4800600" y="4343400"/>
            <a:chExt cx="990600" cy="838200"/>
          </a:xfrm>
        </p:grpSpPr>
        <p:sp>
          <p:nvSpPr>
            <p:cNvPr id="22" name="Cloud Callout 21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5" name="Group 23"/>
          <p:cNvGrpSpPr/>
          <p:nvPr/>
        </p:nvGrpSpPr>
        <p:grpSpPr>
          <a:xfrm>
            <a:off x="3429000" y="914400"/>
            <a:ext cx="990600" cy="838200"/>
            <a:chOff x="4800600" y="4343400"/>
            <a:chExt cx="990600" cy="838200"/>
          </a:xfrm>
        </p:grpSpPr>
        <p:sp>
          <p:nvSpPr>
            <p:cNvPr id="25" name="Cloud Callout 24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6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11" name="Group 26"/>
          <p:cNvGrpSpPr/>
          <p:nvPr/>
        </p:nvGrpSpPr>
        <p:grpSpPr>
          <a:xfrm>
            <a:off x="5715000" y="914400"/>
            <a:ext cx="990600" cy="838200"/>
            <a:chOff x="4800600" y="4343400"/>
            <a:chExt cx="990600" cy="838200"/>
          </a:xfrm>
        </p:grpSpPr>
        <p:sp>
          <p:nvSpPr>
            <p:cNvPr id="28" name="Cloud Callout 27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9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12" name="Group 29"/>
          <p:cNvGrpSpPr/>
          <p:nvPr/>
        </p:nvGrpSpPr>
        <p:grpSpPr>
          <a:xfrm>
            <a:off x="7315200" y="1676400"/>
            <a:ext cx="990600" cy="838200"/>
            <a:chOff x="4800600" y="4343400"/>
            <a:chExt cx="990600" cy="838200"/>
          </a:xfrm>
        </p:grpSpPr>
        <p:sp>
          <p:nvSpPr>
            <p:cNvPr id="31" name="Cloud Callout 30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15" name="Group 32"/>
          <p:cNvGrpSpPr/>
          <p:nvPr/>
        </p:nvGrpSpPr>
        <p:grpSpPr>
          <a:xfrm>
            <a:off x="7772400" y="533400"/>
            <a:ext cx="990600" cy="838200"/>
            <a:chOff x="4800600" y="4343400"/>
            <a:chExt cx="990600" cy="838200"/>
          </a:xfrm>
        </p:grpSpPr>
        <p:sp>
          <p:nvSpPr>
            <p:cNvPr id="34" name="Cloud Callout 33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18" name="Group 36"/>
          <p:cNvGrpSpPr/>
          <p:nvPr/>
        </p:nvGrpSpPr>
        <p:grpSpPr>
          <a:xfrm>
            <a:off x="4953000" y="3352800"/>
            <a:ext cx="990600" cy="838200"/>
            <a:chOff x="4800600" y="4343400"/>
            <a:chExt cx="990600" cy="838200"/>
          </a:xfrm>
        </p:grpSpPr>
        <p:sp>
          <p:nvSpPr>
            <p:cNvPr id="38" name="Cloud Callout 37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9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21" name="Group 39"/>
          <p:cNvGrpSpPr/>
          <p:nvPr/>
        </p:nvGrpSpPr>
        <p:grpSpPr>
          <a:xfrm>
            <a:off x="7924800" y="2895600"/>
            <a:ext cx="990600" cy="838200"/>
            <a:chOff x="4800600" y="4343400"/>
            <a:chExt cx="990600" cy="838200"/>
          </a:xfrm>
        </p:grpSpPr>
        <p:sp>
          <p:nvSpPr>
            <p:cNvPr id="41" name="Cloud Callout 40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24" name="Group 42"/>
          <p:cNvGrpSpPr/>
          <p:nvPr/>
        </p:nvGrpSpPr>
        <p:grpSpPr>
          <a:xfrm>
            <a:off x="6781800" y="4648200"/>
            <a:ext cx="990600" cy="838200"/>
            <a:chOff x="4800600" y="4343400"/>
            <a:chExt cx="990600" cy="838200"/>
          </a:xfrm>
        </p:grpSpPr>
        <p:sp>
          <p:nvSpPr>
            <p:cNvPr id="44" name="Cloud Callout 43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27" name="Group 45"/>
          <p:cNvGrpSpPr/>
          <p:nvPr/>
        </p:nvGrpSpPr>
        <p:grpSpPr>
          <a:xfrm>
            <a:off x="609600" y="2819400"/>
            <a:ext cx="990600" cy="838200"/>
            <a:chOff x="4800600" y="4343400"/>
            <a:chExt cx="990600" cy="838200"/>
          </a:xfrm>
        </p:grpSpPr>
        <p:sp>
          <p:nvSpPr>
            <p:cNvPr id="47" name="Cloud Callout 46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0" name="Group 48"/>
          <p:cNvGrpSpPr/>
          <p:nvPr/>
        </p:nvGrpSpPr>
        <p:grpSpPr>
          <a:xfrm>
            <a:off x="2362200" y="152400"/>
            <a:ext cx="990600" cy="838200"/>
            <a:chOff x="4800600" y="4343400"/>
            <a:chExt cx="990600" cy="838200"/>
          </a:xfrm>
        </p:grpSpPr>
        <p:sp>
          <p:nvSpPr>
            <p:cNvPr id="50" name="Cloud Callout 49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3" name="Group 51"/>
          <p:cNvGrpSpPr/>
          <p:nvPr/>
        </p:nvGrpSpPr>
        <p:grpSpPr>
          <a:xfrm>
            <a:off x="457200" y="5867400"/>
            <a:ext cx="990600" cy="838200"/>
            <a:chOff x="4800600" y="4343400"/>
            <a:chExt cx="990600" cy="838200"/>
          </a:xfrm>
        </p:grpSpPr>
        <p:sp>
          <p:nvSpPr>
            <p:cNvPr id="53" name="Cloud Callout 52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6" name="Group 54"/>
          <p:cNvGrpSpPr/>
          <p:nvPr/>
        </p:nvGrpSpPr>
        <p:grpSpPr>
          <a:xfrm>
            <a:off x="1752600" y="5638800"/>
            <a:ext cx="990600" cy="838200"/>
            <a:chOff x="4800600" y="4343400"/>
            <a:chExt cx="990600" cy="838200"/>
          </a:xfrm>
        </p:grpSpPr>
        <p:sp>
          <p:nvSpPr>
            <p:cNvPr id="56" name="Cloud Callout 55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7" name="Group 57"/>
          <p:cNvGrpSpPr/>
          <p:nvPr/>
        </p:nvGrpSpPr>
        <p:grpSpPr>
          <a:xfrm>
            <a:off x="6096000" y="5715000"/>
            <a:ext cx="990600" cy="838200"/>
            <a:chOff x="4800600" y="4343400"/>
            <a:chExt cx="990600" cy="838200"/>
          </a:xfrm>
        </p:grpSpPr>
        <p:sp>
          <p:nvSpPr>
            <p:cNvPr id="59" name="Cloud Callout 58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0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40" name="Group 60"/>
          <p:cNvGrpSpPr/>
          <p:nvPr/>
        </p:nvGrpSpPr>
        <p:grpSpPr>
          <a:xfrm>
            <a:off x="7696200" y="5410200"/>
            <a:ext cx="990600" cy="838200"/>
            <a:chOff x="4800600" y="4343400"/>
            <a:chExt cx="990600" cy="838200"/>
          </a:xfrm>
        </p:grpSpPr>
        <p:sp>
          <p:nvSpPr>
            <p:cNvPr id="62" name="Cloud Callout 61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43" name="Group 63"/>
          <p:cNvGrpSpPr/>
          <p:nvPr/>
        </p:nvGrpSpPr>
        <p:grpSpPr>
          <a:xfrm>
            <a:off x="533400" y="304800"/>
            <a:ext cx="990600" cy="838200"/>
            <a:chOff x="4800600" y="4343400"/>
            <a:chExt cx="990600" cy="838200"/>
          </a:xfrm>
        </p:grpSpPr>
        <p:sp>
          <p:nvSpPr>
            <p:cNvPr id="65" name="Cloud Callout 64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6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46" name="Group 66"/>
          <p:cNvGrpSpPr/>
          <p:nvPr/>
        </p:nvGrpSpPr>
        <p:grpSpPr>
          <a:xfrm>
            <a:off x="4800600" y="152400"/>
            <a:ext cx="990600" cy="838200"/>
            <a:chOff x="4800600" y="4343400"/>
            <a:chExt cx="990600" cy="838200"/>
          </a:xfrm>
        </p:grpSpPr>
        <p:sp>
          <p:nvSpPr>
            <p:cNvPr id="68" name="Cloud Callout 67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9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49" name="Group 69"/>
          <p:cNvGrpSpPr/>
          <p:nvPr/>
        </p:nvGrpSpPr>
        <p:grpSpPr>
          <a:xfrm>
            <a:off x="6858000" y="152400"/>
            <a:ext cx="990600" cy="838200"/>
            <a:chOff x="4800600" y="4343400"/>
            <a:chExt cx="990600" cy="838200"/>
          </a:xfrm>
        </p:grpSpPr>
        <p:sp>
          <p:nvSpPr>
            <p:cNvPr id="71" name="Cloud Callout 70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52" name="Group 72"/>
          <p:cNvGrpSpPr/>
          <p:nvPr/>
        </p:nvGrpSpPr>
        <p:grpSpPr>
          <a:xfrm>
            <a:off x="4038600" y="5486400"/>
            <a:ext cx="990600" cy="838200"/>
            <a:chOff x="4800600" y="4343400"/>
            <a:chExt cx="990600" cy="838200"/>
          </a:xfrm>
        </p:grpSpPr>
        <p:sp>
          <p:nvSpPr>
            <p:cNvPr id="74" name="Cloud Callout 73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cxnSp>
        <p:nvCxnSpPr>
          <p:cNvPr id="77" name="Straight Connector 76"/>
          <p:cNvCxnSpPr/>
          <p:nvPr/>
        </p:nvCxnSpPr>
        <p:spPr>
          <a:xfrm rot="16200000" flipH="1">
            <a:off x="800100" y="1181100"/>
            <a:ext cx="381000" cy="304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143000" y="685800"/>
            <a:ext cx="12192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1638300" y="800100"/>
            <a:ext cx="838200" cy="1219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571500" y="2476500"/>
            <a:ext cx="9144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026" idx="0"/>
          </p:cNvCxnSpPr>
          <p:nvPr/>
        </p:nvCxnSpPr>
        <p:spPr>
          <a:xfrm>
            <a:off x="1447800" y="1828800"/>
            <a:ext cx="1000125" cy="1276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1026" idx="1"/>
          </p:cNvCxnSpPr>
          <p:nvPr/>
        </p:nvCxnSpPr>
        <p:spPr>
          <a:xfrm>
            <a:off x="1219200" y="3352800"/>
            <a:ext cx="685800" cy="2952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 flipH="1">
            <a:off x="2819400" y="838200"/>
            <a:ext cx="457200" cy="76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1026" idx="0"/>
          </p:cNvCxnSpPr>
          <p:nvPr/>
        </p:nvCxnSpPr>
        <p:spPr>
          <a:xfrm rot="10800000" flipV="1">
            <a:off x="2447926" y="1447800"/>
            <a:ext cx="981075" cy="1657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6200000" flipH="1">
            <a:off x="3276600" y="2209800"/>
            <a:ext cx="129540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26" idx="3"/>
          </p:cNvCxnSpPr>
          <p:nvPr/>
        </p:nvCxnSpPr>
        <p:spPr>
          <a:xfrm flipV="1">
            <a:off x="2990850" y="3352800"/>
            <a:ext cx="819150" cy="2952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971800" y="685800"/>
            <a:ext cx="1828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038600" y="990600"/>
            <a:ext cx="106680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6200000" flipH="1">
            <a:off x="5181600" y="914400"/>
            <a:ext cx="457200" cy="609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419600" y="1752600"/>
            <a:ext cx="1600200" cy="160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16200000" flipH="1">
            <a:off x="647700" y="3924300"/>
            <a:ext cx="10668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26" idx="2"/>
          </p:cNvCxnSpPr>
          <p:nvPr/>
        </p:nvCxnSpPr>
        <p:spPr>
          <a:xfrm rot="5400000">
            <a:off x="1681163" y="3957638"/>
            <a:ext cx="533400" cy="1000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419600" y="3352800"/>
            <a:ext cx="53340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3048000" y="3962400"/>
            <a:ext cx="1371600" cy="76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6" idx="2"/>
          </p:cNvCxnSpPr>
          <p:nvPr/>
        </p:nvCxnSpPr>
        <p:spPr>
          <a:xfrm rot="16200000" flipH="1">
            <a:off x="2481262" y="4157662"/>
            <a:ext cx="838200" cy="9048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752600" y="5029200"/>
            <a:ext cx="304800" cy="83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2590800" y="5410200"/>
            <a:ext cx="533400" cy="990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723900" y="5372100"/>
            <a:ext cx="762000" cy="685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657600" y="5334000"/>
            <a:ext cx="381000" cy="685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648200" y="5334000"/>
            <a:ext cx="457200" cy="685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 flipH="1" flipV="1">
            <a:off x="4914900" y="4381500"/>
            <a:ext cx="5334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endCxn id="6" idx="1"/>
          </p:cNvCxnSpPr>
          <p:nvPr/>
        </p:nvCxnSpPr>
        <p:spPr>
          <a:xfrm flipV="1">
            <a:off x="5562600" y="3571875"/>
            <a:ext cx="590550" cy="314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" idx="2"/>
          </p:cNvCxnSpPr>
          <p:nvPr/>
        </p:nvCxnSpPr>
        <p:spPr>
          <a:xfrm rot="16200000" flipH="1">
            <a:off x="6510337" y="4300537"/>
            <a:ext cx="762000" cy="390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0800000">
            <a:off x="5410200" y="685800"/>
            <a:ext cx="1447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 flipH="1" flipV="1">
            <a:off x="7581900" y="1409700"/>
            <a:ext cx="53340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467600" y="685800"/>
            <a:ext cx="30480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324600" y="1447800"/>
            <a:ext cx="990600" cy="76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endCxn id="6" idx="0"/>
          </p:cNvCxnSpPr>
          <p:nvPr/>
        </p:nvCxnSpPr>
        <p:spPr>
          <a:xfrm rot="5400000">
            <a:off x="6900863" y="2309813"/>
            <a:ext cx="514350" cy="9239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16200000" flipH="1">
            <a:off x="7620000" y="2514600"/>
            <a:ext cx="609600" cy="609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 flipH="1" flipV="1">
            <a:off x="7086600" y="3733800"/>
            <a:ext cx="1143000" cy="11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410200" y="5029200"/>
            <a:ext cx="99060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>
            <a:off x="6515100" y="5372100"/>
            <a:ext cx="457200" cy="685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7391400" y="5181600"/>
            <a:ext cx="60960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5400000">
            <a:off x="7162800" y="4572000"/>
            <a:ext cx="19050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105150"/>
            <a:ext cx="1085850" cy="1085850"/>
          </a:xfrm>
          <a:prstGeom prst="rect">
            <a:avLst/>
          </a:prstGeom>
          <a:noFill/>
        </p:spPr>
      </p:pic>
      <p:pic>
        <p:nvPicPr>
          <p:cNvPr id="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150" y="3028950"/>
            <a:ext cx="1085850" cy="1085850"/>
          </a:xfrm>
          <a:prstGeom prst="rect">
            <a:avLst/>
          </a:prstGeom>
          <a:noFill/>
        </p:spPr>
      </p:pic>
      <p:sp>
        <p:nvSpPr>
          <p:cNvPr id="7" name="Cloud Callout 6"/>
          <p:cNvSpPr/>
          <p:nvPr/>
        </p:nvSpPr>
        <p:spPr>
          <a:xfrm>
            <a:off x="2209800" y="2362200"/>
            <a:ext cx="1524000" cy="685800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Cameras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5257800" y="2286000"/>
            <a:ext cx="1524000" cy="685800"/>
          </a:xfrm>
          <a:prstGeom prst="cloudCallout">
            <a:avLst>
              <a:gd name="adj1" fmla="val 33794"/>
              <a:gd name="adj2" fmla="val 6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Cooking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10"/>
          <p:cNvGrpSpPr/>
          <p:nvPr/>
        </p:nvGrpSpPr>
        <p:grpSpPr>
          <a:xfrm>
            <a:off x="4800600" y="4495800"/>
            <a:ext cx="990600" cy="838200"/>
            <a:chOff x="4800600" y="4343400"/>
            <a:chExt cx="990600" cy="838200"/>
          </a:xfrm>
        </p:grpSpPr>
        <p:sp>
          <p:nvSpPr>
            <p:cNvPr id="10" name="Cloud Callout 9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144966" y="279737"/>
            <a:ext cx="4865434" cy="1015663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61000"/>
                </a:schemeClr>
              </a:gs>
              <a:gs pos="35000">
                <a:schemeClr val="dk1">
                  <a:tint val="37000"/>
                  <a:satMod val="300000"/>
                  <a:alpha val="78000"/>
                </a:schemeClr>
              </a:gs>
              <a:gs pos="100000">
                <a:schemeClr val="dk1">
                  <a:tint val="15000"/>
                  <a:satMod val="350000"/>
                  <a:alpha val="69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  <a:latin typeface="Calibri"/>
              </a:rPr>
              <a:t>Social Network</a:t>
            </a:r>
            <a:endParaRPr lang="en-US" sz="6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8" name="Group 14"/>
          <p:cNvGrpSpPr/>
          <p:nvPr/>
        </p:nvGrpSpPr>
        <p:grpSpPr>
          <a:xfrm>
            <a:off x="3810000" y="2819400"/>
            <a:ext cx="990600" cy="838200"/>
            <a:chOff x="4800600" y="4343400"/>
            <a:chExt cx="990600" cy="838200"/>
          </a:xfrm>
        </p:grpSpPr>
        <p:sp>
          <p:nvSpPr>
            <p:cNvPr id="16" name="Cloud Callout 15"/>
            <p:cNvSpPr/>
            <p:nvPr/>
          </p:nvSpPr>
          <p:spPr>
            <a:xfrm>
              <a:off x="5257800" y="4343400"/>
              <a:ext cx="533400" cy="381000"/>
            </a:xfrm>
            <a:prstGeom prst="cloudCallout">
              <a:avLst>
                <a:gd name="adj1" fmla="val -59212"/>
                <a:gd name="adj2" fmla="val 410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572000"/>
              <a:ext cx="609600" cy="609600"/>
            </a:xfrm>
            <a:prstGeom prst="rect">
              <a:avLst/>
            </a:prstGeom>
            <a:noFill/>
          </p:spPr>
        </p:pic>
      </p:grpSp>
      <p:sp>
        <p:nvSpPr>
          <p:cNvPr id="122" name="Freeform 121"/>
          <p:cNvSpPr/>
          <p:nvPr/>
        </p:nvSpPr>
        <p:spPr>
          <a:xfrm>
            <a:off x="2841674" y="3276600"/>
            <a:ext cx="3390314" cy="744415"/>
          </a:xfrm>
          <a:custGeom>
            <a:avLst/>
            <a:gdLst>
              <a:gd name="connsiteX0" fmla="*/ 0 w 3390314"/>
              <a:gd name="connsiteY0" fmla="*/ 572086 h 851095"/>
              <a:gd name="connsiteX1" fmla="*/ 1392701 w 3390314"/>
              <a:gd name="connsiteY1" fmla="*/ 37514 h 851095"/>
              <a:gd name="connsiteX2" fmla="*/ 2321169 w 3390314"/>
              <a:gd name="connsiteY2" fmla="*/ 797169 h 851095"/>
              <a:gd name="connsiteX3" fmla="*/ 3390314 w 3390314"/>
              <a:gd name="connsiteY3" fmla="*/ 361071 h 85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314" h="851095">
                <a:moveTo>
                  <a:pt x="0" y="572086"/>
                </a:moveTo>
                <a:cubicBezTo>
                  <a:pt x="502920" y="286043"/>
                  <a:pt x="1005840" y="0"/>
                  <a:pt x="1392701" y="37514"/>
                </a:cubicBezTo>
                <a:cubicBezTo>
                  <a:pt x="1779562" y="75028"/>
                  <a:pt x="1988234" y="743243"/>
                  <a:pt x="2321169" y="797169"/>
                </a:cubicBezTo>
                <a:cubicBezTo>
                  <a:pt x="2654104" y="851095"/>
                  <a:pt x="3022209" y="606083"/>
                  <a:pt x="3390314" y="361071"/>
                </a:cubicBezTo>
              </a:path>
            </a:pathLst>
          </a:custGeom>
          <a:ln w="1270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70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Concluding </a:t>
            </a:r>
            <a:r>
              <a:rPr lang="en-US" b="1" dirty="0" smtClean="0"/>
              <a:t>BIG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Modeling Trend: Independent Data </a:t>
            </a:r>
            <a:r>
              <a:rPr lang="en-US" sz="2400" dirty="0" smtClean="0">
                <a:sym typeface="Wingdings" pitchFamily="2" charset="2"/>
              </a:rPr>
              <a:t> Dependent Data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Extract more signal from noisy structured data</a:t>
            </a:r>
          </a:p>
          <a:p>
            <a:r>
              <a:rPr lang="en-US" sz="2400" dirty="0" smtClean="0">
                <a:sym typeface="Wingdings" pitchFamily="2" charset="2"/>
              </a:rPr>
              <a:t>Graphs model data dependencies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Captures locality and communication patterns</a:t>
            </a:r>
          </a:p>
          <a:p>
            <a:r>
              <a:rPr lang="en-US" sz="2400" dirty="0" smtClean="0">
                <a:sym typeface="Wingdings" pitchFamily="2" charset="2"/>
              </a:rPr>
              <a:t>Data-Parallel tools not well suited to Graph Parallel problems</a:t>
            </a:r>
          </a:p>
          <a:p>
            <a:r>
              <a:rPr lang="en-US" sz="2400" dirty="0" smtClean="0"/>
              <a:t>Compared several Graph Parallel Tools:</a:t>
            </a:r>
          </a:p>
          <a:p>
            <a:pPr lvl="1"/>
            <a:r>
              <a:rPr lang="en-US" sz="2000" dirty="0" err="1" smtClean="0"/>
              <a:t>Pregel</a:t>
            </a:r>
            <a:r>
              <a:rPr lang="en-US" sz="2000" dirty="0" smtClean="0"/>
              <a:t> / BSP Models: </a:t>
            </a:r>
          </a:p>
          <a:p>
            <a:pPr lvl="2"/>
            <a:r>
              <a:rPr lang="en-US" sz="1400" dirty="0" smtClean="0"/>
              <a:t>Easy to Build, </a:t>
            </a:r>
            <a:r>
              <a:rPr lang="en-US" sz="1400" b="1" dirty="0" smtClean="0"/>
              <a:t>Deterministic</a:t>
            </a:r>
          </a:p>
          <a:p>
            <a:pPr lvl="2"/>
            <a:r>
              <a:rPr lang="en-US" sz="1400" dirty="0" smtClean="0"/>
              <a:t>Suffers from several key inefficiencies</a:t>
            </a:r>
            <a:endParaRPr lang="en-US" sz="1600" dirty="0" smtClean="0"/>
          </a:p>
          <a:p>
            <a:pPr lvl="1"/>
            <a:r>
              <a:rPr lang="en-US" sz="2000" dirty="0" err="1" smtClean="0"/>
              <a:t>GraphLab</a:t>
            </a:r>
            <a:r>
              <a:rPr lang="en-US" sz="2000" dirty="0" smtClean="0"/>
              <a:t>: </a:t>
            </a:r>
          </a:p>
          <a:p>
            <a:pPr lvl="2"/>
            <a:r>
              <a:rPr lang="en-US" sz="1400" dirty="0" smtClean="0"/>
              <a:t>Fast, efficient, and expressive </a:t>
            </a:r>
          </a:p>
          <a:p>
            <a:pPr lvl="2"/>
            <a:r>
              <a:rPr lang="en-US" sz="1400" dirty="0" smtClean="0"/>
              <a:t>Introduces non-determinism</a:t>
            </a:r>
            <a:endParaRPr lang="en-US" sz="1600" dirty="0" smtClean="0"/>
          </a:p>
          <a:p>
            <a:r>
              <a:rPr lang="en-US" sz="2400" dirty="0" smtClean="0"/>
              <a:t>Scaling and Fault Tolerance: </a:t>
            </a:r>
          </a:p>
          <a:p>
            <a:pPr lvl="1"/>
            <a:r>
              <a:rPr lang="en-US" sz="2400" dirty="0" smtClean="0"/>
              <a:t>Network bottlenecks and Optimal Checkpoint intervals</a:t>
            </a:r>
          </a:p>
          <a:p>
            <a:r>
              <a:rPr lang="en-US" sz="2400" dirty="0" smtClean="0"/>
              <a:t>Open Challenges: </a:t>
            </a:r>
            <a:r>
              <a:rPr lang="en-US" sz="2400" i="1" dirty="0" smtClean="0"/>
              <a:t>Enormous Industrial Interest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300"/>
            <a:ext cx="9144000" cy="6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73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&#10;\usepackage{amssymb, amsmath, amsthm}&#10;&#10;&#10;\newcommand{\abs}[1]{\left|#1\right|}&#10;\newcommand{\ceil}[1]{\left\lceil #1 \right\rceil}&#10;\newcommand{\floor}[1]{\left\lfloor #1 \right\rfloor}&#10;\newcommand{\LInfNorm}[1]{&#10;  \left|\left| #1 \right|\right|_{\infty}}&#10;\newcommand{\LOneNorm}[1]{&#10;  \left|\left| #1 \right|\right|_1}&#10;\newcommand{\LPNorm}[1]{&#10;  \left|\left| #1 \right|\right|_p}&#10;\newcommand{\given}{\,|\,}&#10;\newcommand{\Prb}[1]{\mathbf{P} \left( #1 \right) }&#10;\newcommand{\Ex}[1]{\mathbf{E} \left[ #1 \right] }&#10;\newcommand{\variance}[1]{\mathbf{Var} \left[ #1 \right] }&#10;\newcommand{\ApproxPrb}[1]{\mathbf{\tilde{P}} \left( #1 \right) }&#10;\newcommand{\reals}{\mathbb{R}}&#10;\newcommand{\integers}{\mathbb{Z}}&#10;\newcommand{\set}[1]{\left\{#1\right\}}&#10;\newcommand{\vecspace}{\mathcal{V}}&#10;\newcommand{\Union}{\bigcup}&#10;\newcommand{\Inter}{\bigcap}&#10;\newcommand{\union}{\cup}&#10;\newcommand{\inter}{\cap}&#10;\newcommand{\size}[1]{\left| #1 \right|}&#10;\newcommand{\verts}[1]{V_{ #1 } }&#10;\newcommand{\edges}[1]{E_{ #1 } }&#10;\newcommand{\allverts}{V}&#10;\newcommand{\alledges}{E}&#10;\newcommand{\numverts}{\left|V\right| }&#10;\newcommand{\numedges}{\left|E\right|}&#10;\newcommand{\potential}[1]{\psi_{#1}}&#10;\newcommand{\factor}[1]{\psi_{ #1 }}&#10;\newcommand{\factors}{\mathcal{F}}&#10;\newcommand{\cliqueset}{\mathcal{C}}&#10;\newcommand{\asgs}[1]{\mathcal{A}_{#1}}&#10;\newcommand{\neighbors}[1]{\Gamma_{ #1 }}&#10;\newcommand{\degree}[1]{d_{ #1 }}&#10;\newcommand{\var}[1]{x_{ #1 }}&#10;\newcommand{\Var}[1]{X_{ #1 }}&#10;\newcommand{\Varset}[1]{\mathbf{X_{ #1 }}}&#10;\newcommand{\varset}[1]{\mathbf{x_{ #1 }}}&#10;\newcommand{\Vars}{\mathcal{X}}&#10;\newcommand{\asg}[1]{A_{#1}}&#10;\newcommand{\msg}[2]{\underset{#1 \rightarrow #2}{m}}&#10;\newcommand{\msgs}{m}&#10;\newcommand{\bpfun}{f_{\text{BP}}}&#10;\newcommand{\msgspace}{\mathcal{M}}&#10;\newcommand{\approxmsg}[2]{\tilde{m}_{#1 \rightarrow #2}}&#10;\newcommand{\beliefs}{\boldsymbol{b}}&#10;\newcommand{\belief}[1]{b_{#1}}&#10;\newcommand{\approxbelief}[2]{\tilde{b}_{#2}^{(#1)}}&#10;\newcommand{\approxtree}[2]{T_{#2}^{(#1)}}&#10;\newcommand{\taueps}{\tau_{\epsilon}}&#10;\newcommand{\splashsize}{h}&#10;\newcommand{\resid}[1]{r_{#1}}&#10;\newcommand{\numvars}{n}&#10;\newcommand{\numfactors}{m}&#10;\newcommand{\numcpus}{p}&#10;\newcommand{\BigO}[1]{O \left( #1 \right)}&#10;\newcommand{\BigTheta}[1]{\Theta \left( #1 \right)}&#10;\newcommand{\BigOmega}[1]{\Omega \left( #1 \right)}&#10;\begin{document}&#10;&#10;\begin{equation*}&#10;\frac{2n \text{  Messages Calculations} }{p \text{ Processors}} \times \left( n \text{ Iterations to Converge}\right) = \frac{2n^2}{p}&#10;\end{equation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160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2|4.7|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\textrm{O}\left( \frac{n}{p} + \tau_{\epsilon} \right)$&#10;&#10;\end{document}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4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[amsmath,amssymb]{article}&#10;\usepackage[usenames]{color}&#10;&#10;\pagestyle{empty}&#10;\begin{document}&#10;\pagecolor[rgb]{1,1,1}%&#10;\color[rgb]{0,0,0}&#10;&#10;\setcounter{equation}{1}&#10;\addtocounter{equation}{-1}&#10;&#10;$\textrm{O}\left( \frac{n  \tau_{\epsilon}  }{p} \right)$&#10;&#10;\end{document}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"/>
  <p:tag name="PICTUREFILESIZE" val="22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 amsfonts}&#10;&#10;\begin{document}&#10;\[&#10;T_i \approx \sqrt{2 T_c T_{\text{mtbf}}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1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5] = \alpha + \left( 1 - \alpha \right)  &#10;\left( \frac{1}{3} R[1] + \frac{1}{1} R[4] \right)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9"/>
  <p:tag name="PICTUREFILESIZE" val="70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u_i = \arg \min_w \sum_{j \in N[i]} (r_{ij} - m_j \cdot w)^2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7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m_j = \arg \min_w \sum_{i \in N[j]} (r_{ij} - u_i \cdot w)^2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8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6.7|1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2581</Words>
  <Application>Microsoft Office PowerPoint</Application>
  <PresentationFormat>On-screen Show (4:3)</PresentationFormat>
  <Paragraphs>992</Paragraphs>
  <Slides>91</Slides>
  <Notes>39</Notes>
  <HiddenSlides>3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Office Theme</vt:lpstr>
      <vt:lpstr>1_Office Theme</vt:lpstr>
      <vt:lpstr>6_select-template</vt:lpstr>
      <vt:lpstr>2_select-template</vt:lpstr>
      <vt:lpstr>2_Office Theme</vt:lpstr>
      <vt:lpstr>4_select-template</vt:lpstr>
      <vt:lpstr>Equation</vt:lpstr>
      <vt:lpstr>Acrobat Document</vt:lpstr>
      <vt:lpstr>Big Learning with  Graph Computation</vt:lpstr>
      <vt:lpstr>Big Data already Happened </vt:lpstr>
      <vt:lpstr>How do we  understand and use  Big Data?</vt:lpstr>
      <vt:lpstr>Big Learning Today:  Regression</vt:lpstr>
      <vt:lpstr>“Invariably, simple models and a lot of data trump more elaborate models based on less data.”</vt:lpstr>
      <vt:lpstr>“Invariably, simple models and a lot of data trump more elaborate models based on less data.”</vt:lpstr>
      <vt:lpstr>Why not build  elaborate models with  lots of data? </vt:lpstr>
      <vt:lpstr>Big Learning Today:  Simple Models</vt:lpstr>
      <vt:lpstr>Slide 9</vt:lpstr>
      <vt:lpstr>Big Data exposes the opportunity for  structured  machine learning</vt:lpstr>
      <vt:lpstr>Examples</vt:lpstr>
      <vt:lpstr>Label Propagation</vt:lpstr>
      <vt:lpstr>PageRank (Centrality Measures)</vt:lpstr>
      <vt:lpstr>Matrix Factorization Alternating Least Squares (ALS)</vt:lpstr>
      <vt:lpstr>Other Examples</vt:lpstr>
      <vt:lpstr>Graph Parallel Algorithms</vt:lpstr>
      <vt:lpstr>What is the right tool for Graph-Parallel ML</vt:lpstr>
      <vt:lpstr>Why not use Map-Reduce for  Graph Parallel algorithms?</vt:lpstr>
      <vt:lpstr>Data Dependencies are Difficult</vt:lpstr>
      <vt:lpstr>Iterative Computation is Difficult</vt:lpstr>
      <vt:lpstr>Map-Reduce for Data-Parallel ML</vt:lpstr>
      <vt:lpstr>Threads, Locks, &amp; Messages </vt:lpstr>
      <vt:lpstr>Threads, Locks, and Messages</vt:lpstr>
      <vt:lpstr>Addressing Graph-Parallel ML</vt:lpstr>
      <vt:lpstr>Pregel: Bulk Synchronous Parallel</vt:lpstr>
      <vt:lpstr>Open Source Implementations</vt:lpstr>
      <vt:lpstr>PageRank in Giraph (Pregel)</vt:lpstr>
      <vt:lpstr>Tradeoffs of the BSP Model</vt:lpstr>
      <vt:lpstr>Embarrassingly Parallel Phases</vt:lpstr>
      <vt:lpstr>Tradeoffs of the BSP Model</vt:lpstr>
      <vt:lpstr>Curse of the Slow Job</vt:lpstr>
      <vt:lpstr>Curse of the Slow Job</vt:lpstr>
      <vt:lpstr>Tradeoffs of the BSP Model</vt:lpstr>
      <vt:lpstr>Example: Loopy Belief Propagation (Loopy BP)</vt:lpstr>
      <vt:lpstr>Bulk Synchronous Loopy BP</vt:lpstr>
      <vt:lpstr>Sequential Computational Structure</vt:lpstr>
      <vt:lpstr>Hidden Sequential Structure</vt:lpstr>
      <vt:lpstr>Hidden Sequential Structure</vt:lpstr>
      <vt:lpstr>Optimal Sequential Algorithm</vt:lpstr>
      <vt:lpstr>The Splash Operation</vt:lpstr>
      <vt:lpstr>BSP is Provably Inefficient</vt:lpstr>
      <vt:lpstr>Tradeoffs of the BSP Model</vt:lpstr>
      <vt:lpstr>The problem with Bulk Synchronous  Gibbs Sampling</vt:lpstr>
      <vt:lpstr>The Need for a New Abstraction</vt:lpstr>
      <vt:lpstr>GraphLab Addresses the Limitations of the BSP Model</vt:lpstr>
      <vt:lpstr>What is GraphLab?</vt:lpstr>
      <vt:lpstr>The GraphLab Framework</vt:lpstr>
      <vt:lpstr>Data Graph</vt:lpstr>
      <vt:lpstr>Implementing the Data Graph</vt:lpstr>
      <vt:lpstr>New Perspective on Partitioning</vt:lpstr>
      <vt:lpstr>Update Functions</vt:lpstr>
      <vt:lpstr>PageRank in GraphLab (V2)</vt:lpstr>
      <vt:lpstr>PageRank Update Function</vt:lpstr>
      <vt:lpstr>Dynamic Computation</vt:lpstr>
      <vt:lpstr>The Scheduler</vt:lpstr>
      <vt:lpstr>Choosing a Schedule</vt:lpstr>
      <vt:lpstr>The GraphLab Framework</vt:lpstr>
      <vt:lpstr>Ensuring Race-Free Execution</vt:lpstr>
      <vt:lpstr>GraphLab Ensures Sequential Consistency</vt:lpstr>
      <vt:lpstr>Consistency Rules</vt:lpstr>
      <vt:lpstr>Full Consistency</vt:lpstr>
      <vt:lpstr>Obtaining More Parallelism</vt:lpstr>
      <vt:lpstr>Edge Consistency</vt:lpstr>
      <vt:lpstr>Consistency Through Scheduling</vt:lpstr>
      <vt:lpstr>Consistency Through R/W Locks</vt:lpstr>
      <vt:lpstr>Consistency Through R/W Locks</vt:lpstr>
      <vt:lpstr>The GraphLab Framework</vt:lpstr>
      <vt:lpstr>Slide 68</vt:lpstr>
      <vt:lpstr> Startups Using GraphLab</vt:lpstr>
      <vt:lpstr>GraphLab vs. Pregel (BSP)</vt:lpstr>
      <vt:lpstr>CoEM (Rosie Jones, 2005)</vt:lpstr>
      <vt:lpstr>CoEM (Rosie Jones, 2005)</vt:lpstr>
      <vt:lpstr>CoEM (Rosie Jones, 2005)</vt:lpstr>
      <vt:lpstr>The Cost of the Wrong Abstraction</vt:lpstr>
      <vt:lpstr>Tradeoffs of GraphLab</vt:lpstr>
      <vt:lpstr>Scalability and Fault-Tolerance in Graph Computation</vt:lpstr>
      <vt:lpstr>Scalability</vt:lpstr>
      <vt:lpstr>Cost-Time Tradeoff </vt:lpstr>
      <vt:lpstr>Video Cosegmentation</vt:lpstr>
      <vt:lpstr>Video Coseg. Strong Scaling</vt:lpstr>
      <vt:lpstr>Video Coseg. Weak Scaling</vt:lpstr>
      <vt:lpstr>Fault Tolerance</vt:lpstr>
      <vt:lpstr>Rely on Checkpoint</vt:lpstr>
      <vt:lpstr>Checkpoint Interval</vt:lpstr>
      <vt:lpstr>Optimal Checkpoint Intervals </vt:lpstr>
      <vt:lpstr>Open Challenges</vt:lpstr>
      <vt:lpstr>Dynamically Changing Graphs</vt:lpstr>
      <vt:lpstr>Graph Partitioning</vt:lpstr>
      <vt:lpstr>Graph Simplification for Computation</vt:lpstr>
      <vt:lpstr>Concluding BIG Ideas</vt:lpstr>
      <vt:lpstr>Slide 91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Learning with Graphs</dc:title>
  <dc:creator>Jegonzal</dc:creator>
  <cp:lastModifiedBy>Jegonzal</cp:lastModifiedBy>
  <cp:revision>194</cp:revision>
  <dcterms:created xsi:type="dcterms:W3CDTF">2012-03-07T21:06:45Z</dcterms:created>
  <dcterms:modified xsi:type="dcterms:W3CDTF">2012-03-12T17:03:16Z</dcterms:modified>
</cp:coreProperties>
</file>